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4"/>
  </p:sldMasterIdLst>
  <p:notesMasterIdLst>
    <p:notesMasterId r:id="rId39"/>
  </p:notesMasterIdLst>
  <p:handoutMasterIdLst>
    <p:handoutMasterId r:id="rId40"/>
  </p:handoutMasterIdLst>
  <p:sldIdLst>
    <p:sldId id="706" r:id="rId5"/>
    <p:sldId id="754" r:id="rId6"/>
    <p:sldId id="761" r:id="rId7"/>
    <p:sldId id="763" r:id="rId8"/>
    <p:sldId id="765" r:id="rId9"/>
    <p:sldId id="774" r:id="rId10"/>
    <p:sldId id="779" r:id="rId11"/>
    <p:sldId id="789" r:id="rId12"/>
    <p:sldId id="826" r:id="rId13"/>
    <p:sldId id="792" r:id="rId14"/>
    <p:sldId id="795" r:id="rId15"/>
    <p:sldId id="827" r:id="rId16"/>
    <p:sldId id="804" r:id="rId17"/>
    <p:sldId id="799" r:id="rId18"/>
    <p:sldId id="801" r:id="rId19"/>
    <p:sldId id="803" r:id="rId20"/>
    <p:sldId id="809" r:id="rId21"/>
    <p:sldId id="810" r:id="rId22"/>
    <p:sldId id="831" r:id="rId23"/>
    <p:sldId id="832" r:id="rId24"/>
    <p:sldId id="815" r:id="rId25"/>
    <p:sldId id="811" r:id="rId26"/>
    <p:sldId id="812" r:id="rId27"/>
    <p:sldId id="813" r:id="rId28"/>
    <p:sldId id="835" r:id="rId29"/>
    <p:sldId id="819" r:id="rId30"/>
    <p:sldId id="818" r:id="rId31"/>
    <p:sldId id="820" r:id="rId32"/>
    <p:sldId id="821" r:id="rId33"/>
    <p:sldId id="822" r:id="rId34"/>
    <p:sldId id="823" r:id="rId35"/>
    <p:sldId id="836" r:id="rId36"/>
    <p:sldId id="837" r:id="rId37"/>
    <p:sldId id="839" r:id="rId38"/>
  </p:sldIdLst>
  <p:sldSz cx="10160000" cy="7620000"/>
  <p:notesSz cx="6797675" cy="9926638"/>
  <p:defaultTextStyle>
    <a:defPPr>
      <a:defRPr lang="en-US"/>
    </a:defPPr>
    <a:lvl1pPr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32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32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32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3200" kern="1200">
        <a:solidFill>
          <a:srgbClr val="000000"/>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2627"/>
    <a:srgbClr val="B92D19"/>
    <a:srgbClr val="BA5D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1507" y="67"/>
      </p:cViewPr>
      <p:guideLst>
        <p:guide orient="horz" pos="2400"/>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ov Norin" userId="9690d787-87ff-4f7c-a2ed-23d84d3aad91" providerId="ADAL" clId="{A0179D78-1839-424E-B02B-9E7BB2C32DC6}"/>
    <pc:docChg chg="delSld">
      <pc:chgData name="Olov Norin" userId="9690d787-87ff-4f7c-a2ed-23d84d3aad91" providerId="ADAL" clId="{A0179D78-1839-424E-B02B-9E7BB2C32DC6}" dt="2019-10-21T07:35:55.223" v="1" actId="2696"/>
      <pc:docMkLst>
        <pc:docMk/>
      </pc:docMkLst>
      <pc:sldChg chg="del">
        <pc:chgData name="Olov Norin" userId="9690d787-87ff-4f7c-a2ed-23d84d3aad91" providerId="ADAL" clId="{A0179D78-1839-424E-B02B-9E7BB2C32DC6}" dt="2019-10-21T07:35:55.211" v="0" actId="2696"/>
        <pc:sldMkLst>
          <pc:docMk/>
          <pc:sldMk cId="380010151" sldId="778"/>
        </pc:sldMkLst>
      </pc:sldChg>
      <pc:sldChg chg="del">
        <pc:chgData name="Olov Norin" userId="9690d787-87ff-4f7c-a2ed-23d84d3aad91" providerId="ADAL" clId="{A0179D78-1839-424E-B02B-9E7BB2C32DC6}" dt="2019-10-21T07:35:55.223" v="1" actId="2696"/>
        <pc:sldMkLst>
          <pc:docMk/>
          <pc:sldMk cId="323763790" sldId="83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60D423F-3C05-4BBC-B6ED-EE350F8E534B}" type="datetimeFigureOut">
              <a:rPr lang="sv-SE" smtClean="0"/>
              <a:t>2019-10-21</a:t>
            </a:fld>
            <a:endParaRPr lang="sv-SE"/>
          </a:p>
        </p:txBody>
      </p:sp>
      <p:sp>
        <p:nvSpPr>
          <p:cNvPr id="4" name="Platshållare för sidfo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192C0-F659-49A8-BA47-B317C4C0DA1C}" type="slidenum">
              <a:rPr lang="sv-SE" smtClean="0"/>
              <a:t>‹#›</a:t>
            </a:fld>
            <a:endParaRPr lang="sv-SE"/>
          </a:p>
        </p:txBody>
      </p:sp>
    </p:spTree>
    <p:extLst>
      <p:ext uri="{BB962C8B-B14F-4D97-AF65-F5344CB8AC3E}">
        <p14:creationId xmlns:p14="http://schemas.microsoft.com/office/powerpoint/2010/main" val="393590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C4F485C-8B5F-4521-B25D-85BC0C65B2DB}" type="datetimeFigureOut">
              <a:rPr lang="sv-SE" smtClean="0"/>
              <a:t>2019-10-21</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6EBDD7B-762A-44CB-8CDB-7AC16BB667FA}" type="slidenum">
              <a:rPr lang="sv-SE" smtClean="0"/>
              <a:t>‹#›</a:t>
            </a:fld>
            <a:endParaRPr lang="sv-SE"/>
          </a:p>
        </p:txBody>
      </p:sp>
    </p:spTree>
    <p:extLst>
      <p:ext uri="{BB962C8B-B14F-4D97-AF65-F5344CB8AC3E}">
        <p14:creationId xmlns:p14="http://schemas.microsoft.com/office/powerpoint/2010/main" val="48311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1</a:t>
            </a:fld>
            <a:endParaRPr lang="sv-SE"/>
          </a:p>
        </p:txBody>
      </p:sp>
    </p:spTree>
    <p:extLst>
      <p:ext uri="{BB962C8B-B14F-4D97-AF65-F5344CB8AC3E}">
        <p14:creationId xmlns:p14="http://schemas.microsoft.com/office/powerpoint/2010/main" val="2701818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10</a:t>
            </a:fld>
            <a:endParaRPr lang="sv-SE"/>
          </a:p>
        </p:txBody>
      </p:sp>
    </p:spTree>
    <p:extLst>
      <p:ext uri="{BB962C8B-B14F-4D97-AF65-F5344CB8AC3E}">
        <p14:creationId xmlns:p14="http://schemas.microsoft.com/office/powerpoint/2010/main" val="2272644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11</a:t>
            </a:fld>
            <a:endParaRPr lang="sv-SE"/>
          </a:p>
        </p:txBody>
      </p:sp>
    </p:spTree>
    <p:extLst>
      <p:ext uri="{BB962C8B-B14F-4D97-AF65-F5344CB8AC3E}">
        <p14:creationId xmlns:p14="http://schemas.microsoft.com/office/powerpoint/2010/main" val="1883850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12</a:t>
            </a:fld>
            <a:endParaRPr lang="sv-SE"/>
          </a:p>
        </p:txBody>
      </p:sp>
    </p:spTree>
    <p:extLst>
      <p:ext uri="{BB962C8B-B14F-4D97-AF65-F5344CB8AC3E}">
        <p14:creationId xmlns:p14="http://schemas.microsoft.com/office/powerpoint/2010/main" val="2304398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13</a:t>
            </a:fld>
            <a:endParaRPr lang="sv-SE"/>
          </a:p>
        </p:txBody>
      </p:sp>
    </p:spTree>
    <p:extLst>
      <p:ext uri="{BB962C8B-B14F-4D97-AF65-F5344CB8AC3E}">
        <p14:creationId xmlns:p14="http://schemas.microsoft.com/office/powerpoint/2010/main" val="6116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14</a:t>
            </a:fld>
            <a:endParaRPr lang="sv-SE"/>
          </a:p>
        </p:txBody>
      </p:sp>
    </p:spTree>
    <p:extLst>
      <p:ext uri="{BB962C8B-B14F-4D97-AF65-F5344CB8AC3E}">
        <p14:creationId xmlns:p14="http://schemas.microsoft.com/office/powerpoint/2010/main" val="1895451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15</a:t>
            </a:fld>
            <a:endParaRPr lang="sv-SE"/>
          </a:p>
        </p:txBody>
      </p:sp>
    </p:spTree>
    <p:extLst>
      <p:ext uri="{BB962C8B-B14F-4D97-AF65-F5344CB8AC3E}">
        <p14:creationId xmlns:p14="http://schemas.microsoft.com/office/powerpoint/2010/main" val="124658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16</a:t>
            </a:fld>
            <a:endParaRPr lang="sv-SE"/>
          </a:p>
        </p:txBody>
      </p:sp>
    </p:spTree>
    <p:extLst>
      <p:ext uri="{BB962C8B-B14F-4D97-AF65-F5344CB8AC3E}">
        <p14:creationId xmlns:p14="http://schemas.microsoft.com/office/powerpoint/2010/main" val="513142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17</a:t>
            </a:fld>
            <a:endParaRPr lang="sv-SE"/>
          </a:p>
        </p:txBody>
      </p:sp>
    </p:spTree>
    <p:extLst>
      <p:ext uri="{BB962C8B-B14F-4D97-AF65-F5344CB8AC3E}">
        <p14:creationId xmlns:p14="http://schemas.microsoft.com/office/powerpoint/2010/main" val="1117253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18</a:t>
            </a:fld>
            <a:endParaRPr lang="sv-SE"/>
          </a:p>
        </p:txBody>
      </p:sp>
    </p:spTree>
    <p:extLst>
      <p:ext uri="{BB962C8B-B14F-4D97-AF65-F5344CB8AC3E}">
        <p14:creationId xmlns:p14="http://schemas.microsoft.com/office/powerpoint/2010/main" val="22475520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19</a:t>
            </a:fld>
            <a:endParaRPr lang="sv-SE"/>
          </a:p>
        </p:txBody>
      </p:sp>
    </p:spTree>
    <p:extLst>
      <p:ext uri="{BB962C8B-B14F-4D97-AF65-F5344CB8AC3E}">
        <p14:creationId xmlns:p14="http://schemas.microsoft.com/office/powerpoint/2010/main" val="2771960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2</a:t>
            </a:fld>
            <a:endParaRPr lang="sv-SE"/>
          </a:p>
        </p:txBody>
      </p:sp>
    </p:spTree>
    <p:extLst>
      <p:ext uri="{BB962C8B-B14F-4D97-AF65-F5344CB8AC3E}">
        <p14:creationId xmlns:p14="http://schemas.microsoft.com/office/powerpoint/2010/main" val="434168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20</a:t>
            </a:fld>
            <a:endParaRPr lang="sv-SE"/>
          </a:p>
        </p:txBody>
      </p:sp>
    </p:spTree>
    <p:extLst>
      <p:ext uri="{BB962C8B-B14F-4D97-AF65-F5344CB8AC3E}">
        <p14:creationId xmlns:p14="http://schemas.microsoft.com/office/powerpoint/2010/main" val="1010458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21</a:t>
            </a:fld>
            <a:endParaRPr lang="sv-SE"/>
          </a:p>
        </p:txBody>
      </p:sp>
    </p:spTree>
    <p:extLst>
      <p:ext uri="{BB962C8B-B14F-4D97-AF65-F5344CB8AC3E}">
        <p14:creationId xmlns:p14="http://schemas.microsoft.com/office/powerpoint/2010/main" val="2393858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22</a:t>
            </a:fld>
            <a:endParaRPr lang="sv-SE"/>
          </a:p>
        </p:txBody>
      </p:sp>
    </p:spTree>
    <p:extLst>
      <p:ext uri="{BB962C8B-B14F-4D97-AF65-F5344CB8AC3E}">
        <p14:creationId xmlns:p14="http://schemas.microsoft.com/office/powerpoint/2010/main" val="42646534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23</a:t>
            </a:fld>
            <a:endParaRPr lang="sv-SE"/>
          </a:p>
        </p:txBody>
      </p:sp>
    </p:spTree>
    <p:extLst>
      <p:ext uri="{BB962C8B-B14F-4D97-AF65-F5344CB8AC3E}">
        <p14:creationId xmlns:p14="http://schemas.microsoft.com/office/powerpoint/2010/main" val="198282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24</a:t>
            </a:fld>
            <a:endParaRPr lang="sv-SE"/>
          </a:p>
        </p:txBody>
      </p:sp>
    </p:spTree>
    <p:extLst>
      <p:ext uri="{BB962C8B-B14F-4D97-AF65-F5344CB8AC3E}">
        <p14:creationId xmlns:p14="http://schemas.microsoft.com/office/powerpoint/2010/main" val="546553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25</a:t>
            </a:fld>
            <a:endParaRPr lang="sv-SE"/>
          </a:p>
        </p:txBody>
      </p:sp>
    </p:spTree>
    <p:extLst>
      <p:ext uri="{BB962C8B-B14F-4D97-AF65-F5344CB8AC3E}">
        <p14:creationId xmlns:p14="http://schemas.microsoft.com/office/powerpoint/2010/main" val="2209106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26</a:t>
            </a:fld>
            <a:endParaRPr lang="sv-SE"/>
          </a:p>
        </p:txBody>
      </p:sp>
    </p:spTree>
    <p:extLst>
      <p:ext uri="{BB962C8B-B14F-4D97-AF65-F5344CB8AC3E}">
        <p14:creationId xmlns:p14="http://schemas.microsoft.com/office/powerpoint/2010/main" val="1212421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27</a:t>
            </a:fld>
            <a:endParaRPr lang="sv-SE"/>
          </a:p>
        </p:txBody>
      </p:sp>
    </p:spTree>
    <p:extLst>
      <p:ext uri="{BB962C8B-B14F-4D97-AF65-F5344CB8AC3E}">
        <p14:creationId xmlns:p14="http://schemas.microsoft.com/office/powerpoint/2010/main" val="36542768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28</a:t>
            </a:fld>
            <a:endParaRPr lang="sv-SE"/>
          </a:p>
        </p:txBody>
      </p:sp>
    </p:spTree>
    <p:extLst>
      <p:ext uri="{BB962C8B-B14F-4D97-AF65-F5344CB8AC3E}">
        <p14:creationId xmlns:p14="http://schemas.microsoft.com/office/powerpoint/2010/main" val="3924514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29</a:t>
            </a:fld>
            <a:endParaRPr lang="sv-SE"/>
          </a:p>
        </p:txBody>
      </p:sp>
    </p:spTree>
    <p:extLst>
      <p:ext uri="{BB962C8B-B14F-4D97-AF65-F5344CB8AC3E}">
        <p14:creationId xmlns:p14="http://schemas.microsoft.com/office/powerpoint/2010/main" val="4277111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3</a:t>
            </a:fld>
            <a:endParaRPr lang="sv-SE"/>
          </a:p>
        </p:txBody>
      </p:sp>
    </p:spTree>
    <p:extLst>
      <p:ext uri="{BB962C8B-B14F-4D97-AF65-F5344CB8AC3E}">
        <p14:creationId xmlns:p14="http://schemas.microsoft.com/office/powerpoint/2010/main" val="13428076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30</a:t>
            </a:fld>
            <a:endParaRPr lang="sv-SE"/>
          </a:p>
        </p:txBody>
      </p:sp>
    </p:spTree>
    <p:extLst>
      <p:ext uri="{BB962C8B-B14F-4D97-AF65-F5344CB8AC3E}">
        <p14:creationId xmlns:p14="http://schemas.microsoft.com/office/powerpoint/2010/main" val="14258510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31</a:t>
            </a:fld>
            <a:endParaRPr lang="sv-SE"/>
          </a:p>
        </p:txBody>
      </p:sp>
    </p:spTree>
    <p:extLst>
      <p:ext uri="{BB962C8B-B14F-4D97-AF65-F5344CB8AC3E}">
        <p14:creationId xmlns:p14="http://schemas.microsoft.com/office/powerpoint/2010/main" val="27270154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32</a:t>
            </a:fld>
            <a:endParaRPr lang="sv-SE"/>
          </a:p>
        </p:txBody>
      </p:sp>
    </p:spTree>
    <p:extLst>
      <p:ext uri="{BB962C8B-B14F-4D97-AF65-F5344CB8AC3E}">
        <p14:creationId xmlns:p14="http://schemas.microsoft.com/office/powerpoint/2010/main" val="10072840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33</a:t>
            </a:fld>
            <a:endParaRPr lang="sv-SE"/>
          </a:p>
        </p:txBody>
      </p:sp>
    </p:spTree>
    <p:extLst>
      <p:ext uri="{BB962C8B-B14F-4D97-AF65-F5344CB8AC3E}">
        <p14:creationId xmlns:p14="http://schemas.microsoft.com/office/powerpoint/2010/main" val="15081379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34</a:t>
            </a:fld>
            <a:endParaRPr lang="sv-SE"/>
          </a:p>
        </p:txBody>
      </p:sp>
    </p:spTree>
    <p:extLst>
      <p:ext uri="{BB962C8B-B14F-4D97-AF65-F5344CB8AC3E}">
        <p14:creationId xmlns:p14="http://schemas.microsoft.com/office/powerpoint/2010/main" val="2427330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66EBDD7B-762A-44CB-8CDB-7AC16BB667FA}" type="slidenum">
              <a:rPr lang="sv-SE" smtClean="0"/>
              <a:pPr/>
              <a:t>4</a:t>
            </a:fld>
            <a:endParaRPr lang="sv-SE"/>
          </a:p>
        </p:txBody>
      </p:sp>
    </p:spTree>
    <p:extLst>
      <p:ext uri="{BB962C8B-B14F-4D97-AF65-F5344CB8AC3E}">
        <p14:creationId xmlns:p14="http://schemas.microsoft.com/office/powerpoint/2010/main" val="14731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5</a:t>
            </a:fld>
            <a:endParaRPr lang="sv-SE"/>
          </a:p>
        </p:txBody>
      </p:sp>
    </p:spTree>
    <p:extLst>
      <p:ext uri="{BB962C8B-B14F-4D97-AF65-F5344CB8AC3E}">
        <p14:creationId xmlns:p14="http://schemas.microsoft.com/office/powerpoint/2010/main" val="2816336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6</a:t>
            </a:fld>
            <a:endParaRPr lang="sv-SE"/>
          </a:p>
        </p:txBody>
      </p:sp>
    </p:spTree>
    <p:extLst>
      <p:ext uri="{BB962C8B-B14F-4D97-AF65-F5344CB8AC3E}">
        <p14:creationId xmlns:p14="http://schemas.microsoft.com/office/powerpoint/2010/main" val="1020770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7</a:t>
            </a:fld>
            <a:endParaRPr lang="sv-SE"/>
          </a:p>
        </p:txBody>
      </p:sp>
    </p:spTree>
    <p:extLst>
      <p:ext uri="{BB962C8B-B14F-4D97-AF65-F5344CB8AC3E}">
        <p14:creationId xmlns:p14="http://schemas.microsoft.com/office/powerpoint/2010/main" val="481341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8</a:t>
            </a:fld>
            <a:endParaRPr lang="sv-SE"/>
          </a:p>
        </p:txBody>
      </p:sp>
    </p:spTree>
    <p:extLst>
      <p:ext uri="{BB962C8B-B14F-4D97-AF65-F5344CB8AC3E}">
        <p14:creationId xmlns:p14="http://schemas.microsoft.com/office/powerpoint/2010/main" val="1576236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9</a:t>
            </a:fld>
            <a:endParaRPr lang="sv-SE"/>
          </a:p>
        </p:txBody>
      </p:sp>
    </p:spTree>
    <p:extLst>
      <p:ext uri="{BB962C8B-B14F-4D97-AF65-F5344CB8AC3E}">
        <p14:creationId xmlns:p14="http://schemas.microsoft.com/office/powerpoint/2010/main" val="25124086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5" name="Picture 2" descr="\\hembs08005\shares$\SHF\Home\olov.norin\ö. Kommunikation\SHF-kommunikation\PPT_mall\ppt_bg_SHFrö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844" y="-8856"/>
            <a:ext cx="10173844" cy="7628856"/>
          </a:xfrm>
          <a:prstGeom prst="rect">
            <a:avLst/>
          </a:prstGeom>
          <a:noFill/>
          <a:extLst>
            <a:ext uri="{909E8E84-426E-40DD-AFC4-6F175D3DCCD1}">
              <a14:hiddenFill xmlns:a14="http://schemas.microsoft.com/office/drawing/2010/main">
                <a:solidFill>
                  <a:srgbClr val="FFFFFF"/>
                </a:solidFill>
              </a14:hiddenFill>
            </a:ext>
          </a:extLst>
        </p:spPr>
      </p:pic>
      <p:sp>
        <p:nvSpPr>
          <p:cNvPr id="7" name="Platshållare för text 6"/>
          <p:cNvSpPr>
            <a:spLocks noGrp="1"/>
          </p:cNvSpPr>
          <p:nvPr>
            <p:ph type="body" sz="quarter" idx="10" hasCustomPrompt="1"/>
          </p:nvPr>
        </p:nvSpPr>
        <p:spPr>
          <a:xfrm>
            <a:off x="1407591" y="2779788"/>
            <a:ext cx="7560842" cy="1822300"/>
          </a:xfrm>
        </p:spPr>
        <p:txBody>
          <a:bodyPr anchor="ctr" anchorCtr="0"/>
          <a:lstStyle>
            <a:lvl1pPr marL="215900" indent="0" algn="ctr">
              <a:buNone/>
              <a:defRPr sz="4800" b="1">
                <a:solidFill>
                  <a:schemeClr val="bg1"/>
                </a:solidFill>
              </a:defRPr>
            </a:lvl1pPr>
          </a:lstStyle>
          <a:p>
            <a:pPr lvl="0"/>
            <a:r>
              <a:rPr lang="sv-SE"/>
              <a:t>Rubrik</a:t>
            </a:r>
          </a:p>
        </p:txBody>
      </p:sp>
      <p:pic>
        <p:nvPicPr>
          <p:cNvPr id="16" name="Picture 2" descr="\\hembs08005\shares$\SHF\Home\olov.norin\ö. Kommunikation\SHF-kommunikation\PPT_mall\symbol_ljusröd.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20160" y="1557672"/>
            <a:ext cx="4163856" cy="46285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24700" y="203200"/>
            <a:ext cx="2044700" cy="64262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90600" y="203200"/>
            <a:ext cx="5981700" cy="6426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rgbClr val="B92D19"/>
                </a:solidFill>
              </a:defRPr>
            </a:lvl1p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03275" y="4895850"/>
            <a:ext cx="8636000" cy="15144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90600" y="2159000"/>
            <a:ext cx="4013200" cy="447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5156200" y="2159000"/>
            <a:ext cx="4013200" cy="447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508000" y="304800"/>
            <a:ext cx="9144000" cy="1270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08000" y="303213"/>
            <a:ext cx="3343275" cy="1290637"/>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90725" y="5334000"/>
            <a:ext cx="6096000" cy="6302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sym typeface="Gill Sans" charset="0"/>
            </a:endParaRPr>
          </a:p>
        </p:txBody>
      </p:sp>
      <p:sp>
        <p:nvSpPr>
          <p:cNvPr id="4" name="Platshållare för text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990600" y="281608"/>
            <a:ext cx="8178800" cy="1512168"/>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charset="0"/>
              </a:rPr>
              <a:t>Click to edit Master title style</a:t>
            </a:r>
          </a:p>
        </p:txBody>
      </p:sp>
      <p:sp>
        <p:nvSpPr>
          <p:cNvPr id="1027" name="Rectangle 2"/>
          <p:cNvSpPr>
            <a:spLocks noGrp="1" noChangeArrowheads="1"/>
          </p:cNvSpPr>
          <p:nvPr>
            <p:ph type="body" idx="1"/>
          </p:nvPr>
        </p:nvSpPr>
        <p:spPr bwMode="auto">
          <a:xfrm>
            <a:off x="990600" y="1937792"/>
            <a:ext cx="8178800" cy="504056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xStyles>
    <p:titleStyle>
      <a:lvl1pPr algn="l" rtl="0" eaLnBrk="0" fontAlgn="base" hangingPunct="0">
        <a:spcBef>
          <a:spcPct val="0"/>
        </a:spcBef>
        <a:spcAft>
          <a:spcPct val="0"/>
        </a:spcAft>
        <a:defRPr sz="3200" b="1">
          <a:solidFill>
            <a:srgbClr val="B22627"/>
          </a:solidFill>
          <a:latin typeface="+mj-lt"/>
          <a:ea typeface="+mj-ea"/>
          <a:cs typeface="+mj-cs"/>
          <a:sym typeface="Gill Sans" charset="0"/>
        </a:defRPr>
      </a:lvl1pPr>
      <a:lvl2pPr algn="ctr" rtl="0" eaLnBrk="0" fontAlgn="base" hangingPunct="0">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9pPr>
    </p:titleStyle>
    <p:bodyStyle>
      <a:lvl1pPr marL="6604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1pPr>
      <a:lvl2pPr marL="10033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2pPr>
      <a:lvl3pPr marL="13462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3pPr>
      <a:lvl4pPr marL="17018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4pPr>
      <a:lvl5pPr marL="20447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5pPr>
      <a:lvl6pPr marL="2501900" indent="-444500" algn="l" rtl="0" fontAlgn="base">
        <a:spcBef>
          <a:spcPts val="1800"/>
        </a:spcBef>
        <a:spcAft>
          <a:spcPct val="0"/>
        </a:spcAft>
        <a:buSzPct val="171000"/>
        <a:buFont typeface="Gill Sans" charset="0"/>
        <a:buChar char="•"/>
        <a:defRPr sz="3200">
          <a:solidFill>
            <a:schemeClr val="tx1"/>
          </a:solidFill>
          <a:latin typeface="+mn-lt"/>
          <a:ea typeface="+mn-ea"/>
          <a:cs typeface="+mn-cs"/>
          <a:sym typeface="Gill Sans" charset="0"/>
        </a:defRPr>
      </a:lvl6pPr>
      <a:lvl7pPr marL="2959100" indent="-444500" algn="l" rtl="0" fontAlgn="base">
        <a:spcBef>
          <a:spcPts val="1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416300" indent="-444500" algn="l" rtl="0" fontAlgn="base">
        <a:spcBef>
          <a:spcPts val="1800"/>
        </a:spcBef>
        <a:spcAft>
          <a:spcPct val="0"/>
        </a:spcAft>
        <a:buSzPct val="171000"/>
        <a:buFont typeface="Gill Sans" charset="0"/>
        <a:buChar char="•"/>
        <a:defRPr sz="3200">
          <a:solidFill>
            <a:schemeClr val="tx1"/>
          </a:solidFill>
          <a:latin typeface="+mn-lt"/>
          <a:ea typeface="+mn-ea"/>
          <a:cs typeface="+mn-cs"/>
          <a:sym typeface="Gill Sans" charset="0"/>
        </a:defRPr>
      </a:lvl8pPr>
      <a:lvl9pPr marL="3873500" indent="-444500" algn="l" rtl="0" fontAlgn="base">
        <a:spcBef>
          <a:spcPts val="1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microsoft.com/office/2007/relationships/hdphoto" Target="../media/hdphoto1.wdp"/><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632626" y="2242767"/>
            <a:ext cx="10369152" cy="1822300"/>
          </a:xfrm>
        </p:spPr>
        <p:txBody>
          <a:bodyPr/>
          <a:lstStyle/>
          <a:p>
            <a:endParaRPr lang="sv-SE" sz="4400" dirty="0">
              <a:latin typeface="Leelawadee" panose="020B0502040204020203" pitchFamily="34" charset="-34"/>
              <a:cs typeface="Leelawadee" panose="020B0502040204020203" pitchFamily="34" charset="-34"/>
            </a:endParaRPr>
          </a:p>
          <a:p>
            <a:endParaRPr lang="sv-SE" sz="4400" dirty="0">
              <a:latin typeface="Leelawadee" panose="020B0502040204020203" pitchFamily="34" charset="-34"/>
              <a:cs typeface="Leelawadee" panose="020B0502040204020203" pitchFamily="34" charset="-34"/>
            </a:endParaRPr>
          </a:p>
          <a:p>
            <a:r>
              <a:rPr lang="sv-SE" sz="5400" dirty="0">
                <a:latin typeface="Leelawadee" panose="020B0502040204020203" pitchFamily="34" charset="-34"/>
                <a:cs typeface="Leelawadee" panose="020B0502040204020203" pitchFamily="34" charset="-34"/>
              </a:rPr>
              <a:t>Den svenska </a:t>
            </a:r>
            <a:br>
              <a:rPr lang="sv-SE" sz="5400" dirty="0">
                <a:latin typeface="Leelawadee" panose="020B0502040204020203" pitchFamily="34" charset="-34"/>
                <a:cs typeface="Leelawadee" panose="020B0502040204020203" pitchFamily="34" charset="-34"/>
              </a:rPr>
            </a:br>
            <a:r>
              <a:rPr lang="sv-SE" sz="5400" dirty="0">
                <a:latin typeface="Leelawadee" panose="020B0502040204020203" pitchFamily="34" charset="-34"/>
                <a:cs typeface="Leelawadee" panose="020B0502040204020203" pitchFamily="34" charset="-34"/>
              </a:rPr>
              <a:t>vattenförvaltningen</a:t>
            </a:r>
          </a:p>
          <a:p>
            <a:endParaRPr lang="sv-SE" sz="5400" dirty="0">
              <a:latin typeface="Leelawadee" panose="020B0502040204020203" pitchFamily="34" charset="-34"/>
              <a:cs typeface="Leelawadee" panose="020B0502040204020203" pitchFamily="34" charset="-34"/>
            </a:endParaRPr>
          </a:p>
          <a:p>
            <a:r>
              <a:rPr lang="sv-SE" sz="2400" dirty="0">
                <a:latin typeface="Leelawadee" panose="020B0502040204020203" pitchFamily="34" charset="-34"/>
                <a:cs typeface="Leelawadee" panose="020B0502040204020203" pitchFamily="34" charset="-34"/>
              </a:rPr>
              <a:t>Micke Lehorst, SHF</a:t>
            </a:r>
          </a:p>
          <a:p>
            <a:endParaRPr lang="sv-SE"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257029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278665" y="2065790"/>
            <a:ext cx="10369152" cy="1822300"/>
          </a:xfrm>
        </p:spPr>
        <p:txBody>
          <a:bodyPr/>
          <a:lstStyle/>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Balans vattenkraft – vattenmiljö </a:t>
            </a: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Och resten av </a:t>
            </a:r>
          </a:p>
          <a:p>
            <a:r>
              <a:rPr lang="sv-SE" sz="4000" dirty="0">
                <a:latin typeface="Leelawadee" panose="020B0502040204020203" pitchFamily="34" charset="-34"/>
                <a:cs typeface="Leelawadee" panose="020B0502040204020203" pitchFamily="34" charset="-34"/>
              </a:rPr>
              <a:t>vattenlandskapets </a:t>
            </a:r>
          </a:p>
          <a:p>
            <a:r>
              <a:rPr lang="sv-SE" sz="4000" dirty="0">
                <a:latin typeface="Leelawadee" panose="020B0502040204020203" pitchFamily="34" charset="-34"/>
                <a:cs typeface="Leelawadee" panose="020B0502040204020203" pitchFamily="34" charset="-34"/>
              </a:rPr>
              <a:t>värden då?</a:t>
            </a: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258298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278665" y="2065790"/>
            <a:ext cx="10369152" cy="1822300"/>
          </a:xfrm>
        </p:spPr>
        <p:txBody>
          <a:bodyPr/>
          <a:lstStyle/>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Kulturmiljö in 2015</a:t>
            </a:r>
          </a:p>
          <a:p>
            <a:r>
              <a:rPr lang="sv-SE" sz="4000" dirty="0">
                <a:latin typeface="Leelawadee" panose="020B0502040204020203" pitchFamily="34" charset="-34"/>
                <a:cs typeface="Leelawadee" panose="020B0502040204020203" pitchFamily="34" charset="-34"/>
              </a:rPr>
              <a:t>Sociala värden in 2017</a:t>
            </a:r>
          </a:p>
          <a:p>
            <a:r>
              <a:rPr lang="sv-SE" sz="4000" dirty="0">
                <a:latin typeface="Leelawadee" panose="020B0502040204020203" pitchFamily="34" charset="-34"/>
                <a:cs typeface="Leelawadee" panose="020B0502040204020203" pitchFamily="34" charset="-34"/>
              </a:rPr>
              <a:t>Våra verksamheters värden 2019</a:t>
            </a:r>
          </a:p>
          <a:p>
            <a:r>
              <a:rPr lang="sv-SE" sz="4000" dirty="0">
                <a:latin typeface="Leelawadee" panose="020B0502040204020203" pitchFamily="34" charset="-34"/>
                <a:cs typeface="Leelawadee" panose="020B0502040204020203" pitchFamily="34" charset="-34"/>
              </a:rPr>
              <a:t>Livsmiljövärden 2019</a:t>
            </a: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83978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34953" y="629433"/>
            <a:ext cx="8228944"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Vattenpropositionen 2017</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334953" y="245812"/>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Politik</a:t>
            </a:r>
          </a:p>
        </p:txBody>
      </p:sp>
      <p:sp>
        <p:nvSpPr>
          <p:cNvPr id="3" name="Rektangel 2">
            <a:extLst>
              <a:ext uri="{FF2B5EF4-FFF2-40B4-BE49-F238E27FC236}">
                <a16:creationId xmlns:a16="http://schemas.microsoft.com/office/drawing/2014/main" id="{1567A586-195A-48E0-B8D5-79C273268881}"/>
              </a:ext>
            </a:extLst>
          </p:cNvPr>
          <p:cNvSpPr/>
          <p:nvPr/>
        </p:nvSpPr>
        <p:spPr>
          <a:xfrm>
            <a:off x="423443" y="1910074"/>
            <a:ext cx="8016364" cy="5816977"/>
          </a:xfrm>
          <a:prstGeom prst="rect">
            <a:avLst/>
          </a:prstGeom>
        </p:spPr>
        <p:txBody>
          <a:bodyPr wrap="square">
            <a:spAutoFit/>
          </a:bodyPr>
          <a:lstStyle/>
          <a:p>
            <a:pPr algn="l"/>
            <a:r>
              <a:rPr lang="sv-SE" sz="2000" b="1" dirty="0"/>
              <a:t>Proposition 2017/18:243 Vattenmiljö och vattenkraft</a:t>
            </a:r>
          </a:p>
          <a:p>
            <a:pPr algn="l"/>
            <a:endParaRPr lang="sv-SE" sz="2000" dirty="0"/>
          </a:p>
          <a:p>
            <a:pPr algn="l"/>
            <a:r>
              <a:rPr lang="sv-SE" sz="2000" dirty="0"/>
              <a:t>”Överenskommelsen innebär att Sverige ska ha moderna miljökrav på svensk vattenkraft.”</a:t>
            </a:r>
          </a:p>
          <a:p>
            <a:pPr algn="l"/>
            <a:endParaRPr lang="sv-SE" sz="2000" dirty="0"/>
          </a:p>
          <a:p>
            <a:pPr algn="l"/>
            <a:r>
              <a:rPr lang="sv-SE" sz="2000" dirty="0"/>
              <a:t>Omprövning istället för nyprövning. Förenklade omprövningsregler inom ramen för en hållbar utveckling</a:t>
            </a:r>
          </a:p>
          <a:p>
            <a:pPr algn="l"/>
            <a:endParaRPr lang="sv-SE" sz="2000" dirty="0"/>
          </a:p>
          <a:p>
            <a:pPr algn="l"/>
            <a:r>
              <a:rPr lang="sv-SE" sz="2000" dirty="0"/>
              <a:t>Nationellt helhetsperspektiv för balansen mellan förbättrad vattenmiljö och behovet av vattenkraftsel. </a:t>
            </a:r>
          </a:p>
          <a:p>
            <a:pPr algn="l"/>
            <a:endParaRPr lang="sv-SE" sz="2000" dirty="0"/>
          </a:p>
          <a:p>
            <a:pPr algn="l"/>
            <a:r>
              <a:rPr lang="sv-SE" sz="2000" dirty="0"/>
              <a:t>Nationell plan (NAP) för omprövning av all vattenkraft – inkluderad helhetssynen, vägledande för prövningarna och för vattenförvaltningen</a:t>
            </a:r>
          </a:p>
          <a:p>
            <a:pPr algn="l"/>
            <a:endParaRPr lang="sv-SE" sz="2000" dirty="0"/>
          </a:p>
          <a:p>
            <a:pPr algn="l"/>
            <a:r>
              <a:rPr lang="sv-SE" sz="2000" b="1" dirty="0"/>
              <a:t>Och! </a:t>
            </a:r>
          </a:p>
          <a:p>
            <a:pPr algn="l"/>
            <a:endParaRPr lang="sv-SE" sz="1800" dirty="0"/>
          </a:p>
          <a:p>
            <a:pPr algn="l"/>
            <a:endParaRPr lang="sv-SE" sz="1800" dirty="0"/>
          </a:p>
          <a:p>
            <a:pPr algn="l"/>
            <a:endParaRPr lang="sv-SE" sz="1800" dirty="0"/>
          </a:p>
          <a:p>
            <a:pPr algn="l"/>
            <a:endParaRPr lang="sv-SE" sz="1800" dirty="0"/>
          </a:p>
        </p:txBody>
      </p:sp>
    </p:spTree>
    <p:extLst>
      <p:ext uri="{BB962C8B-B14F-4D97-AF65-F5344CB8AC3E}">
        <p14:creationId xmlns:p14="http://schemas.microsoft.com/office/powerpoint/2010/main" val="200284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34953" y="663534"/>
            <a:ext cx="8228944"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Vattenpropositionen 2017</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334953" y="245812"/>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Politik</a:t>
            </a:r>
          </a:p>
        </p:txBody>
      </p:sp>
      <p:sp>
        <p:nvSpPr>
          <p:cNvPr id="3" name="Rektangel 2">
            <a:extLst>
              <a:ext uri="{FF2B5EF4-FFF2-40B4-BE49-F238E27FC236}">
                <a16:creationId xmlns:a16="http://schemas.microsoft.com/office/drawing/2014/main" id="{1567A586-195A-48E0-B8D5-79C273268881}"/>
              </a:ext>
            </a:extLst>
          </p:cNvPr>
          <p:cNvSpPr/>
          <p:nvPr/>
        </p:nvSpPr>
        <p:spPr>
          <a:xfrm>
            <a:off x="423443" y="1986216"/>
            <a:ext cx="7806157" cy="4247317"/>
          </a:xfrm>
          <a:prstGeom prst="rect">
            <a:avLst/>
          </a:prstGeom>
        </p:spPr>
        <p:txBody>
          <a:bodyPr wrap="square">
            <a:spAutoFit/>
          </a:bodyPr>
          <a:lstStyle/>
          <a:p>
            <a:pPr algn="l"/>
            <a:r>
              <a:rPr lang="sv-SE" sz="1800" b="1" dirty="0"/>
              <a:t>Proposition 2017/18:243 Vattenmiljö och vattenkraft</a:t>
            </a:r>
          </a:p>
          <a:p>
            <a:pPr algn="l"/>
            <a:endParaRPr lang="sv-SE" sz="1800" dirty="0"/>
          </a:p>
          <a:p>
            <a:pPr algn="l"/>
            <a:r>
              <a:rPr lang="sv-SE" sz="1800" dirty="0"/>
              <a:t>”De möjligheter att ställa mindre långtgående krav som följer av EU-rätten till förmån för samhällsnyttiga verksamheter ska utnyttjas fullt ut vid t.ex. meddelande av miljökvalitetsnormer och andra föreskrifter samt vid beslut om klassning av vattenförekomster.”</a:t>
            </a:r>
          </a:p>
          <a:p>
            <a:pPr algn="l"/>
            <a:endParaRPr lang="sv-SE" sz="1800" dirty="0"/>
          </a:p>
          <a:p>
            <a:pPr algn="l"/>
            <a:r>
              <a:rPr lang="sv-SE" sz="1800" dirty="0"/>
              <a:t>”Berörda myndigheter ska vara skyldiga att vid klassificering av vattenförekomster och vid beslut om miljökvalitetsnormer för dessa vatten fullt ut utnyttja det utrymme för undantag och lägre ställda krav som EU-rätten medger.”</a:t>
            </a:r>
          </a:p>
          <a:p>
            <a:pPr algn="l"/>
            <a:endParaRPr lang="sv-SE" sz="1800" dirty="0"/>
          </a:p>
          <a:p>
            <a:pPr algn="l"/>
            <a:endParaRPr lang="sv-SE" sz="1800" dirty="0"/>
          </a:p>
          <a:p>
            <a:pPr algn="l"/>
            <a:endParaRPr lang="sv-SE" sz="1800" dirty="0"/>
          </a:p>
          <a:p>
            <a:pPr algn="l"/>
            <a:endParaRPr lang="sv-SE" sz="1800" dirty="0"/>
          </a:p>
          <a:p>
            <a:pPr algn="l"/>
            <a:endParaRPr lang="sv-SE" sz="1800" dirty="0"/>
          </a:p>
        </p:txBody>
      </p:sp>
    </p:spTree>
    <p:extLst>
      <p:ext uri="{BB962C8B-B14F-4D97-AF65-F5344CB8AC3E}">
        <p14:creationId xmlns:p14="http://schemas.microsoft.com/office/powerpoint/2010/main" val="200827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34953" y="663534"/>
            <a:ext cx="8228944"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Vattenpropositionen 2017</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334953" y="245812"/>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Politik</a:t>
            </a:r>
          </a:p>
        </p:txBody>
      </p:sp>
      <p:sp>
        <p:nvSpPr>
          <p:cNvPr id="3" name="Rektangel 2">
            <a:extLst>
              <a:ext uri="{FF2B5EF4-FFF2-40B4-BE49-F238E27FC236}">
                <a16:creationId xmlns:a16="http://schemas.microsoft.com/office/drawing/2014/main" id="{1567A586-195A-48E0-B8D5-79C273268881}"/>
              </a:ext>
            </a:extLst>
          </p:cNvPr>
          <p:cNvSpPr/>
          <p:nvPr/>
        </p:nvSpPr>
        <p:spPr>
          <a:xfrm>
            <a:off x="423443" y="2070299"/>
            <a:ext cx="7904478" cy="4770537"/>
          </a:xfrm>
          <a:prstGeom prst="rect">
            <a:avLst/>
          </a:prstGeom>
        </p:spPr>
        <p:txBody>
          <a:bodyPr wrap="square">
            <a:spAutoFit/>
          </a:bodyPr>
          <a:lstStyle/>
          <a:p>
            <a:pPr algn="l"/>
            <a:r>
              <a:rPr lang="sv-SE" sz="1800" b="1" dirty="0"/>
              <a:t>Proposition 2017/18:243 Vattenmiljö och vattenkraft</a:t>
            </a:r>
          </a:p>
          <a:p>
            <a:pPr algn="l"/>
            <a:endParaRPr lang="sv-SE" sz="1800" dirty="0"/>
          </a:p>
          <a:p>
            <a:pPr algn="l"/>
            <a:r>
              <a:rPr lang="sv-SE" sz="2000" b="1" dirty="0"/>
              <a:t>Kraftigt modifierade vatten (KMV), enligt 4 kap. 3 §VFF</a:t>
            </a:r>
          </a:p>
          <a:p>
            <a:pPr algn="l"/>
            <a:endParaRPr lang="sv-SE" sz="2000" dirty="0"/>
          </a:p>
          <a:p>
            <a:pPr algn="l"/>
            <a:r>
              <a:rPr lang="sv-SE" sz="1800" dirty="0"/>
              <a:t>Från lydelsen</a:t>
            </a:r>
            <a:br>
              <a:rPr lang="sv-SE" sz="1800" dirty="0"/>
            </a:br>
            <a:r>
              <a:rPr lang="sv-SE" sz="1800" dirty="0"/>
              <a:t>Vattenmyndigheten </a:t>
            </a:r>
            <a:r>
              <a:rPr lang="sv-SE" sz="2400" b="1" i="1" dirty="0"/>
              <a:t>får</a:t>
            </a:r>
            <a:r>
              <a:rPr lang="sv-SE" sz="1800" dirty="0"/>
              <a:t> förklara en ytvattenförekomst som konstgjord eller kraftigt modifierad, om den har skapats genom mänsklig verksamhet eller på grund av mänsklig verksamhet har ändrat sin fysiska karaktär på ett väsentligt sätt och…</a:t>
            </a:r>
          </a:p>
          <a:p>
            <a:pPr algn="l"/>
            <a:endParaRPr lang="sv-SE" sz="1800" dirty="0"/>
          </a:p>
          <a:p>
            <a:pPr algn="l"/>
            <a:r>
              <a:rPr lang="sv-SE" sz="1800" dirty="0"/>
              <a:t>Till lydelsen</a:t>
            </a:r>
          </a:p>
          <a:p>
            <a:pPr algn="l"/>
            <a:r>
              <a:rPr lang="sv-SE" sz="1800" dirty="0"/>
              <a:t>Vattenmyndigheten </a:t>
            </a:r>
            <a:r>
              <a:rPr lang="sv-SE" sz="2400" b="1" i="1" dirty="0"/>
              <a:t>ska</a:t>
            </a:r>
            <a:r>
              <a:rPr lang="sv-SE" sz="1800" dirty="0"/>
              <a:t> förklara en ytvattenförekomst som konstgjord eller kraftigt modifierad, om den har skapats genom mänsklig verksamhet eller på grund av mänsklig verksamhet har ändrat sin fysiska karaktär på ett väsentligt sätt och…</a:t>
            </a:r>
          </a:p>
          <a:p>
            <a:pPr algn="l"/>
            <a:endParaRPr lang="sv-SE" sz="1800" dirty="0"/>
          </a:p>
          <a:p>
            <a:pPr algn="l"/>
            <a:endParaRPr lang="sv-SE" sz="1800" dirty="0"/>
          </a:p>
          <a:p>
            <a:pPr algn="l"/>
            <a:endParaRPr lang="sv-SE" sz="1800" dirty="0"/>
          </a:p>
        </p:txBody>
      </p:sp>
    </p:spTree>
    <p:extLst>
      <p:ext uri="{BB962C8B-B14F-4D97-AF65-F5344CB8AC3E}">
        <p14:creationId xmlns:p14="http://schemas.microsoft.com/office/powerpoint/2010/main" val="1473324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34953" y="632002"/>
            <a:ext cx="8228944"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Vattenpropositionen 2017</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334953" y="245812"/>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Lag</a:t>
            </a:r>
          </a:p>
        </p:txBody>
      </p:sp>
      <p:sp>
        <p:nvSpPr>
          <p:cNvPr id="3" name="Rektangel 2">
            <a:extLst>
              <a:ext uri="{FF2B5EF4-FFF2-40B4-BE49-F238E27FC236}">
                <a16:creationId xmlns:a16="http://schemas.microsoft.com/office/drawing/2014/main" id="{1567A586-195A-48E0-B8D5-79C273268881}"/>
              </a:ext>
            </a:extLst>
          </p:cNvPr>
          <p:cNvSpPr/>
          <p:nvPr/>
        </p:nvSpPr>
        <p:spPr>
          <a:xfrm>
            <a:off x="423443" y="1884094"/>
            <a:ext cx="8140454" cy="4832092"/>
          </a:xfrm>
          <a:prstGeom prst="rect">
            <a:avLst/>
          </a:prstGeom>
        </p:spPr>
        <p:txBody>
          <a:bodyPr wrap="square">
            <a:spAutoFit/>
          </a:bodyPr>
          <a:lstStyle/>
          <a:p>
            <a:pPr algn="l"/>
            <a:r>
              <a:rPr lang="sv-SE" sz="1800" b="1" dirty="0"/>
              <a:t>Proposition 2017/18:243 Vattenmiljö och vattenkraft</a:t>
            </a:r>
          </a:p>
          <a:p>
            <a:pPr algn="l"/>
            <a:endParaRPr lang="sv-SE" sz="1800" dirty="0"/>
          </a:p>
          <a:p>
            <a:pPr algn="l"/>
            <a:r>
              <a:rPr lang="sv-SE" sz="2000" b="1" dirty="0"/>
              <a:t>Kraftigt modifierade vatten (KMV), enligt 4 kap. 3 §VFF</a:t>
            </a:r>
          </a:p>
          <a:p>
            <a:pPr algn="l"/>
            <a:endParaRPr lang="sv-SE" sz="2000" dirty="0"/>
          </a:p>
          <a:p>
            <a:pPr algn="l"/>
            <a:r>
              <a:rPr lang="sv-SE" sz="1400" dirty="0"/>
              <a:t>”Vattenmyndigheten ska förklara en ytvattenförekomst som konstgjord eller kraftigt modifierad, om den har skapats genom mänsklig verksamhet eller på grund av mänsklig verksamhet har ändrat sin fysiska karaktär på ett väsentligt sätt och</a:t>
            </a:r>
          </a:p>
          <a:p>
            <a:pPr algn="l"/>
            <a:r>
              <a:rPr lang="sv-SE" sz="1400" dirty="0"/>
              <a:t>   1. de hydromorfologiska förändringar som behövs för att vattenförekomsten ska uppnå god ekologisk status kan antas på ett betydande sätt negativt påverka</a:t>
            </a:r>
          </a:p>
          <a:p>
            <a:pPr algn="l"/>
            <a:r>
              <a:rPr lang="sv-SE" sz="1400" dirty="0"/>
              <a:t>      a) miljön i stort,</a:t>
            </a:r>
          </a:p>
          <a:p>
            <a:pPr algn="l"/>
            <a:r>
              <a:rPr lang="sv-SE" sz="1400" dirty="0"/>
              <a:t>      b) sjöfart eller hamnanläggning,</a:t>
            </a:r>
          </a:p>
          <a:p>
            <a:pPr algn="l"/>
            <a:r>
              <a:rPr lang="sv-SE" sz="1400" dirty="0"/>
              <a:t>      c) rekreationsintressen,</a:t>
            </a:r>
          </a:p>
          <a:p>
            <a:pPr algn="l"/>
            <a:r>
              <a:rPr lang="sv-SE" sz="1400" dirty="0"/>
              <a:t>      d) kraftproduktion, dricksvattenförsörjning, bevattning eller annan verksamhet som vatten lagras för,</a:t>
            </a:r>
          </a:p>
          <a:p>
            <a:pPr algn="l"/>
            <a:r>
              <a:rPr lang="sv-SE" sz="1400" dirty="0"/>
              <a:t>      e) verksamhet eller åtgärd för skydd mot översvämning, markavvattning eller annan vattenreglering, eller</a:t>
            </a:r>
          </a:p>
          <a:p>
            <a:pPr algn="l"/>
            <a:r>
              <a:rPr lang="sv-SE" sz="1400" dirty="0"/>
              <a:t>      f) annan verksamhet av väsentlig betydelse från allmän synpunkt, och</a:t>
            </a:r>
          </a:p>
          <a:p>
            <a:pPr algn="l"/>
            <a:r>
              <a:rPr lang="sv-SE" sz="1400" dirty="0"/>
              <a:t>   2. det av tekniska skäl eller på grund av höga kostnader inte är rimligt att på något annat sätt som är ett väsentligt bättre alternativ för miljön åstadkomma den nytta som följer av att vattenförekomsten är konstgjord eller kraftigt modifierad. Förordning (2018:2103).”</a:t>
            </a:r>
          </a:p>
          <a:p>
            <a:pPr algn="l"/>
            <a:endParaRPr lang="sv-SE" sz="1800" dirty="0"/>
          </a:p>
          <a:p>
            <a:pPr algn="l"/>
            <a:endParaRPr lang="sv-SE" sz="1800" dirty="0"/>
          </a:p>
        </p:txBody>
      </p:sp>
    </p:spTree>
    <p:extLst>
      <p:ext uri="{BB962C8B-B14F-4D97-AF65-F5344CB8AC3E}">
        <p14:creationId xmlns:p14="http://schemas.microsoft.com/office/powerpoint/2010/main" val="331766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34953" y="621492"/>
            <a:ext cx="8228944"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Vattenpropositionen 2017</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334953" y="245812"/>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Lag</a:t>
            </a:r>
          </a:p>
        </p:txBody>
      </p:sp>
      <p:sp>
        <p:nvSpPr>
          <p:cNvPr id="3" name="Rektangel 2">
            <a:extLst>
              <a:ext uri="{FF2B5EF4-FFF2-40B4-BE49-F238E27FC236}">
                <a16:creationId xmlns:a16="http://schemas.microsoft.com/office/drawing/2014/main" id="{1567A586-195A-48E0-B8D5-79C273268881}"/>
              </a:ext>
            </a:extLst>
          </p:cNvPr>
          <p:cNvSpPr/>
          <p:nvPr/>
        </p:nvSpPr>
        <p:spPr>
          <a:xfrm>
            <a:off x="423443" y="1772245"/>
            <a:ext cx="7711564" cy="5109091"/>
          </a:xfrm>
          <a:prstGeom prst="rect">
            <a:avLst/>
          </a:prstGeom>
        </p:spPr>
        <p:txBody>
          <a:bodyPr wrap="square">
            <a:spAutoFit/>
          </a:bodyPr>
          <a:lstStyle/>
          <a:p>
            <a:pPr algn="l"/>
            <a:r>
              <a:rPr lang="sv-SE" sz="1800" b="1" dirty="0"/>
              <a:t>Proposition 2017/18:243 Vattenmiljö och vattenkraft</a:t>
            </a:r>
          </a:p>
          <a:p>
            <a:pPr algn="l"/>
            <a:endParaRPr lang="sv-SE" sz="1800" dirty="0"/>
          </a:p>
          <a:p>
            <a:pPr algn="l"/>
            <a:r>
              <a:rPr lang="sv-SE" sz="2000" b="1" dirty="0"/>
              <a:t>Kraftigt modifierade vatten (KMV), enligt 4 kap. 3 §VFF</a:t>
            </a:r>
          </a:p>
          <a:p>
            <a:pPr algn="l"/>
            <a:endParaRPr lang="sv-SE" sz="2000" dirty="0"/>
          </a:p>
          <a:p>
            <a:pPr algn="l"/>
            <a:r>
              <a:rPr lang="sv-SE" sz="1400" dirty="0"/>
              <a:t>Vattenmyndigheten ska förklara en ytvattenförekomst som konstgjord eller kraftigt modifierad, om den har skapats genom mänsklig verksamhet eller på grund av mänsklig verksamhet har ändrat sin fysiska karaktär på ett väsentligt sätt och</a:t>
            </a:r>
          </a:p>
          <a:p>
            <a:pPr algn="l"/>
            <a:r>
              <a:rPr lang="sv-SE" sz="1400" dirty="0"/>
              <a:t>   1. de hydromorfologiska förändringar som behövs för att vattenförekomsten ska uppnå god ekologisk status kan antas på ett betydande sätt negativt påverka</a:t>
            </a:r>
          </a:p>
          <a:p>
            <a:pPr algn="l"/>
            <a:r>
              <a:rPr lang="sv-SE" sz="1400" dirty="0"/>
              <a:t>      a) </a:t>
            </a:r>
            <a:r>
              <a:rPr lang="sv-SE" sz="2000" b="1" dirty="0"/>
              <a:t>miljön i stort</a:t>
            </a:r>
            <a:r>
              <a:rPr lang="sv-SE" sz="1400" dirty="0"/>
              <a:t>,</a:t>
            </a:r>
          </a:p>
          <a:p>
            <a:pPr algn="l"/>
            <a:r>
              <a:rPr lang="sv-SE" sz="1400" dirty="0"/>
              <a:t>      b) sjöfart eller hamnanläggning,</a:t>
            </a:r>
          </a:p>
          <a:p>
            <a:pPr algn="l"/>
            <a:r>
              <a:rPr lang="sv-SE" sz="1400" dirty="0"/>
              <a:t>      c) </a:t>
            </a:r>
            <a:r>
              <a:rPr lang="sv-SE" sz="2000" b="1" dirty="0"/>
              <a:t>rekreationsintressen</a:t>
            </a:r>
            <a:r>
              <a:rPr lang="sv-SE" sz="1400" dirty="0"/>
              <a:t>,</a:t>
            </a:r>
          </a:p>
          <a:p>
            <a:pPr algn="l"/>
            <a:r>
              <a:rPr lang="sv-SE" sz="1400" dirty="0"/>
              <a:t>      d) kraftproduktion, dricksvattenförsörjning, bevattning eller annan verksamhet som vatten lagras för,</a:t>
            </a:r>
          </a:p>
          <a:p>
            <a:pPr algn="l"/>
            <a:r>
              <a:rPr lang="sv-SE" sz="1400" dirty="0"/>
              <a:t>      e) verksamhet eller åtgärd för skydd mot översvämning, markavvattning eller annan vattenreglering, eller</a:t>
            </a:r>
          </a:p>
          <a:p>
            <a:pPr algn="l"/>
            <a:r>
              <a:rPr lang="sv-SE" sz="1400" dirty="0"/>
              <a:t>      f) </a:t>
            </a:r>
            <a:r>
              <a:rPr lang="sv-SE" sz="2000" b="1" dirty="0"/>
              <a:t>annan verksamhet av väsentlig betydelse från allmän synpunkt</a:t>
            </a:r>
            <a:r>
              <a:rPr lang="sv-SE" sz="1400" dirty="0"/>
              <a:t>, och</a:t>
            </a:r>
          </a:p>
          <a:p>
            <a:pPr algn="l"/>
            <a:r>
              <a:rPr lang="sv-SE" sz="1400" dirty="0"/>
              <a:t>   2. det av tekniska skäl eller på grund av höga kostnader inte är rimligt att på något annat sätt som är ett väsentligt bättre alternativ….</a:t>
            </a:r>
          </a:p>
          <a:p>
            <a:pPr algn="l"/>
            <a:endParaRPr lang="sv-SE" sz="1800" dirty="0"/>
          </a:p>
          <a:p>
            <a:pPr algn="l"/>
            <a:endParaRPr lang="sv-SE" sz="1800" dirty="0"/>
          </a:p>
        </p:txBody>
      </p:sp>
    </p:spTree>
    <p:extLst>
      <p:ext uri="{BB962C8B-B14F-4D97-AF65-F5344CB8AC3E}">
        <p14:creationId xmlns:p14="http://schemas.microsoft.com/office/powerpoint/2010/main" val="191393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73860" y="2065790"/>
            <a:ext cx="8384440" cy="1798677"/>
          </a:xfrm>
        </p:spPr>
        <p:txBody>
          <a:bodyPr/>
          <a:lstStyle/>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Inga vattenförekomster har KMV-klassats tack vare höga andra miljövärden, rekreationsvärden eller verksamhetsvärden än storskalig vattenkraft</a:t>
            </a: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153476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73860" y="2065790"/>
            <a:ext cx="8384440" cy="1798677"/>
          </a:xfrm>
        </p:spPr>
        <p:txBody>
          <a:bodyPr/>
          <a:lstStyle/>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Nu ska alltså detta ske enligt lag,</a:t>
            </a:r>
          </a:p>
          <a:p>
            <a:r>
              <a:rPr lang="sv-SE" sz="4000" dirty="0">
                <a:latin typeface="Leelawadee" panose="020B0502040204020203" pitchFamily="34" charset="-34"/>
                <a:cs typeface="Leelawadee" panose="020B0502040204020203" pitchFamily="34" charset="-34"/>
              </a:rPr>
              <a:t>Riksdagens ”beställning” 2017</a:t>
            </a: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377028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587200" y="1010375"/>
            <a:ext cx="8504247"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KMV-förklaring</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587200" y="537653"/>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
        <p:nvSpPr>
          <p:cNvPr id="3" name="Rektangel 2">
            <a:extLst>
              <a:ext uri="{FF2B5EF4-FFF2-40B4-BE49-F238E27FC236}">
                <a16:creationId xmlns:a16="http://schemas.microsoft.com/office/drawing/2014/main" id="{1567A586-195A-48E0-B8D5-79C273268881}"/>
              </a:ext>
            </a:extLst>
          </p:cNvPr>
          <p:cNvSpPr/>
          <p:nvPr/>
        </p:nvSpPr>
        <p:spPr>
          <a:xfrm>
            <a:off x="675691" y="2261515"/>
            <a:ext cx="6144505" cy="4031873"/>
          </a:xfrm>
          <a:prstGeom prst="rect">
            <a:avLst/>
          </a:prstGeom>
        </p:spPr>
        <p:txBody>
          <a:bodyPr wrap="square">
            <a:spAutoFit/>
          </a:bodyPr>
          <a:lstStyle/>
          <a:p>
            <a:pPr algn="l"/>
            <a:r>
              <a:rPr lang="sv-SE" sz="2000" b="1" dirty="0">
                <a:latin typeface="Leelawadee" panose="020B0502040204020203" pitchFamily="34" charset="-34"/>
                <a:cs typeface="Leelawadee" panose="020B0502040204020203" pitchFamily="34" charset="-34"/>
              </a:rPr>
              <a:t>Vem, var, när och hur?</a:t>
            </a:r>
          </a:p>
          <a:p>
            <a:pPr algn="l"/>
            <a:endParaRPr lang="sv-SE" sz="2000" dirty="0"/>
          </a:p>
          <a:p>
            <a:pPr algn="l"/>
            <a:r>
              <a:rPr lang="sv-SE" sz="2000" dirty="0">
                <a:latin typeface="Leelawadee" panose="020B0502040204020203" pitchFamily="34" charset="-34"/>
                <a:cs typeface="Leelawadee" panose="020B0502040204020203" pitchFamily="34" charset="-34"/>
              </a:rPr>
              <a:t>Ska göras av Vattenmyndigheterna</a:t>
            </a:r>
          </a:p>
          <a:p>
            <a:pPr algn="l"/>
            <a:endParaRPr lang="sv-SE" sz="2000" dirty="0">
              <a:latin typeface="Leelawadee" panose="020B0502040204020203" pitchFamily="34" charset="-34"/>
              <a:cs typeface="Leelawadee" panose="020B0502040204020203" pitchFamily="34" charset="-34"/>
            </a:endParaRPr>
          </a:p>
          <a:p>
            <a:pPr algn="l"/>
            <a:r>
              <a:rPr lang="sv-SE" sz="2000" dirty="0">
                <a:latin typeface="Leelawadee" panose="020B0502040204020203" pitchFamily="34" charset="-34"/>
                <a:cs typeface="Leelawadee" panose="020B0502040204020203" pitchFamily="34" charset="-34"/>
              </a:rPr>
              <a:t>Inom ramen för varje period åtgärdsprogram och förvaltningsplaner för alla vattenförekomster i landet</a:t>
            </a:r>
          </a:p>
          <a:p>
            <a:pPr algn="l"/>
            <a:endParaRPr lang="sv-SE" sz="2000" dirty="0">
              <a:latin typeface="Leelawadee" panose="020B0502040204020203" pitchFamily="34" charset="-34"/>
              <a:cs typeface="Leelawadee" panose="020B0502040204020203" pitchFamily="34" charset="-34"/>
            </a:endParaRPr>
          </a:p>
          <a:p>
            <a:pPr algn="l"/>
            <a:r>
              <a:rPr lang="sv-SE" sz="2000" dirty="0">
                <a:latin typeface="Leelawadee" panose="020B0502040204020203" pitchFamily="34" charset="-34"/>
                <a:cs typeface="Leelawadee" panose="020B0502040204020203" pitchFamily="34" charset="-34"/>
              </a:rPr>
              <a:t>Vid varje enskild omprövning av vattenverksamhet enligt NAP</a:t>
            </a:r>
          </a:p>
          <a:p>
            <a:pPr algn="l"/>
            <a:endParaRPr lang="sv-SE" sz="2000" dirty="0">
              <a:latin typeface="Leelawadee" panose="020B0502040204020203" pitchFamily="34" charset="-34"/>
              <a:cs typeface="Leelawadee" panose="020B0502040204020203" pitchFamily="34" charset="-34"/>
            </a:endParaRPr>
          </a:p>
          <a:p>
            <a:pPr algn="l"/>
            <a:r>
              <a:rPr lang="sv-SE" sz="2000" b="1" dirty="0">
                <a:latin typeface="Leelawadee" panose="020B0502040204020203" pitchFamily="34" charset="-34"/>
                <a:cs typeface="Leelawadee" panose="020B0502040204020203" pitchFamily="34" charset="-34"/>
              </a:rPr>
              <a:t>Ska</a:t>
            </a:r>
            <a:r>
              <a:rPr lang="sv-SE" sz="2000" dirty="0">
                <a:latin typeface="Leelawadee" panose="020B0502040204020203" pitchFamily="34" charset="-34"/>
                <a:cs typeface="Leelawadee" panose="020B0502040204020203" pitchFamily="34" charset="-34"/>
              </a:rPr>
              <a:t> enligt 4 kap. 3 §VFF</a:t>
            </a:r>
          </a:p>
          <a:p>
            <a:pPr algn="l"/>
            <a:endParaRPr lang="sv-SE" sz="1800" dirty="0"/>
          </a:p>
          <a:p>
            <a:pPr algn="l"/>
            <a:endParaRPr lang="sv-SE" sz="1800" dirty="0"/>
          </a:p>
        </p:txBody>
      </p:sp>
    </p:spTree>
    <p:extLst>
      <p:ext uri="{BB962C8B-B14F-4D97-AF65-F5344CB8AC3E}">
        <p14:creationId xmlns:p14="http://schemas.microsoft.com/office/powerpoint/2010/main" val="110139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654456" y="1609465"/>
            <a:ext cx="8851088" cy="3701719"/>
          </a:xfrm>
          <a:prstGeom prst="rect">
            <a:avLst/>
          </a:prstGeom>
          <a:noFill/>
        </p:spPr>
        <p:txBody>
          <a:bodyPr wrap="square" rtlCol="0">
            <a:spAutoFit/>
          </a:bodyPr>
          <a:lstStyle/>
          <a:p>
            <a:pPr algn="l">
              <a:lnSpc>
                <a:spcPct val="150000"/>
              </a:lnSpc>
            </a:pPr>
            <a:r>
              <a:rPr lang="sv-SE" sz="1800" b="1" dirty="0">
                <a:latin typeface="Leelawadee" panose="020B0502040204020203" pitchFamily="34" charset="-34"/>
                <a:cs typeface="Leelawadee" panose="020B0502040204020203" pitchFamily="34" charset="-34"/>
              </a:rPr>
              <a:t>”Introduktion till vattenförvaltning </a:t>
            </a:r>
          </a:p>
          <a:p>
            <a:pPr algn="l">
              <a:lnSpc>
                <a:spcPct val="150000"/>
              </a:lnSpc>
            </a:pPr>
            <a:r>
              <a:rPr lang="sv-SE" sz="1800" dirty="0">
                <a:latin typeface="Leelawadee" panose="020B0502040204020203" pitchFamily="34" charset="-34"/>
                <a:cs typeface="Leelawadee" panose="020B0502040204020203" pitchFamily="34" charset="-34"/>
              </a:rPr>
              <a:t>Svensk vattenförvaltning syftar till att vi ska förbättra våra vatten och skapa en långsiktig hållbar förvaltning av våra sjöar, vattendrag, kust samt grundvatten. </a:t>
            </a:r>
          </a:p>
          <a:p>
            <a:pPr algn="l">
              <a:lnSpc>
                <a:spcPct val="150000"/>
              </a:lnSpc>
            </a:pPr>
            <a:endParaRPr lang="sv-SE" sz="1800" dirty="0">
              <a:latin typeface="Leelawadee" panose="020B0502040204020203" pitchFamily="34" charset="-34"/>
              <a:cs typeface="Leelawadee" panose="020B0502040204020203" pitchFamily="34" charset="-34"/>
            </a:endParaRPr>
          </a:p>
          <a:p>
            <a:pPr algn="l">
              <a:lnSpc>
                <a:spcPct val="150000"/>
              </a:lnSpc>
            </a:pPr>
            <a:r>
              <a:rPr lang="sv-SE" sz="1800" dirty="0">
                <a:latin typeface="Leelawadee" panose="020B0502040204020203" pitchFamily="34" charset="-34"/>
                <a:cs typeface="Leelawadee" panose="020B0502040204020203" pitchFamily="34" charset="-34"/>
              </a:rPr>
              <a:t>Vi är många som arbetar med vattendirektivet i Sverige. Myndigheter, organisationer, kommuner och privatpersoner med flera jobbar tillsammans för att nå målet: att följa de miljökvalitetsnormer som beslutats.” </a:t>
            </a:r>
          </a:p>
          <a:p>
            <a:pPr algn="l">
              <a:lnSpc>
                <a:spcPct val="150000"/>
              </a:lnSpc>
            </a:pPr>
            <a:endParaRPr lang="sv-SE" sz="1800" dirty="0">
              <a:latin typeface="Leelawadee" panose="020B0502040204020203" pitchFamily="34" charset="-34"/>
              <a:cs typeface="Leelawadee" panose="020B0502040204020203" pitchFamily="34" charset="-34"/>
            </a:endParaRPr>
          </a:p>
          <a:p>
            <a:pPr algn="l">
              <a:lnSpc>
                <a:spcPct val="150000"/>
              </a:lnSpc>
            </a:pPr>
            <a:r>
              <a:rPr lang="sv-SE" sz="1400" dirty="0">
                <a:latin typeface="Leelawadee" panose="020B0502040204020203" pitchFamily="34" charset="-34"/>
                <a:cs typeface="Leelawadee" panose="020B0502040204020203" pitchFamily="34" charset="-34"/>
              </a:rPr>
              <a:t>(www.vattenmyndigheterna.se/</a:t>
            </a:r>
            <a:r>
              <a:rPr lang="sv-SE" sz="1400" dirty="0" err="1">
                <a:latin typeface="Leelawadee" panose="020B0502040204020203" pitchFamily="34" charset="-34"/>
                <a:cs typeface="Leelawadee" panose="020B0502040204020203" pitchFamily="34" charset="-34"/>
              </a:rPr>
              <a:t>Sv</a:t>
            </a:r>
            <a:r>
              <a:rPr lang="sv-SE" sz="1400" dirty="0">
                <a:latin typeface="Leelawadee" panose="020B0502040204020203" pitchFamily="34" charset="-34"/>
                <a:cs typeface="Leelawadee" panose="020B0502040204020203" pitchFamily="34" charset="-34"/>
              </a:rPr>
              <a:t>/introduktion-till-</a:t>
            </a:r>
            <a:r>
              <a:rPr lang="sv-SE" sz="1400" dirty="0" err="1">
                <a:latin typeface="Leelawadee" panose="020B0502040204020203" pitchFamily="34" charset="-34"/>
                <a:cs typeface="Leelawadee" panose="020B0502040204020203" pitchFamily="34" charset="-34"/>
              </a:rPr>
              <a:t>vattenforvaltning</a:t>
            </a:r>
            <a:r>
              <a:rPr lang="sv-SE" sz="1400" dirty="0">
                <a:latin typeface="Leelawadee" panose="020B0502040204020203" pitchFamily="34" charset="-34"/>
                <a:cs typeface="Leelawadee" panose="020B0502040204020203" pitchFamily="34" charset="-34"/>
              </a:rPr>
              <a:t>/)</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654456" y="636459"/>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2481787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3" name="Rektangel 2">
            <a:extLst>
              <a:ext uri="{FF2B5EF4-FFF2-40B4-BE49-F238E27FC236}">
                <a16:creationId xmlns:a16="http://schemas.microsoft.com/office/drawing/2014/main" id="{1567A586-195A-48E0-B8D5-79C273268881}"/>
              </a:ext>
            </a:extLst>
          </p:cNvPr>
          <p:cNvSpPr/>
          <p:nvPr/>
        </p:nvSpPr>
        <p:spPr>
          <a:xfrm>
            <a:off x="423443" y="2261515"/>
            <a:ext cx="6144505" cy="646331"/>
          </a:xfrm>
          <a:prstGeom prst="rect">
            <a:avLst/>
          </a:prstGeom>
        </p:spPr>
        <p:txBody>
          <a:bodyPr wrap="square">
            <a:spAutoFit/>
          </a:bodyPr>
          <a:lstStyle/>
          <a:p>
            <a:pPr algn="l"/>
            <a:endParaRPr lang="sv-SE" sz="1800" dirty="0"/>
          </a:p>
          <a:p>
            <a:pPr algn="l"/>
            <a:endParaRPr lang="sv-SE" sz="1800" dirty="0"/>
          </a:p>
        </p:txBody>
      </p:sp>
      <p:sp>
        <p:nvSpPr>
          <p:cNvPr id="8" name="Rektangel 7">
            <a:extLst>
              <a:ext uri="{FF2B5EF4-FFF2-40B4-BE49-F238E27FC236}">
                <a16:creationId xmlns:a16="http://schemas.microsoft.com/office/drawing/2014/main" id="{BA76F3F1-4052-4842-961B-AE17D964F955}"/>
              </a:ext>
            </a:extLst>
          </p:cNvPr>
          <p:cNvSpPr/>
          <p:nvPr/>
        </p:nvSpPr>
        <p:spPr>
          <a:xfrm>
            <a:off x="566180" y="2327234"/>
            <a:ext cx="6144505" cy="2185214"/>
          </a:xfrm>
          <a:prstGeom prst="rect">
            <a:avLst/>
          </a:prstGeom>
        </p:spPr>
        <p:txBody>
          <a:bodyPr wrap="square">
            <a:spAutoFit/>
          </a:bodyPr>
          <a:lstStyle/>
          <a:p>
            <a:pPr algn="l"/>
            <a:r>
              <a:rPr lang="sv-SE" sz="2000" i="1" dirty="0">
                <a:latin typeface="Leelawadee" panose="020B0502040204020203" pitchFamily="34" charset="-34"/>
                <a:cs typeface="Leelawadee" panose="020B0502040204020203" pitchFamily="34" charset="-34"/>
              </a:rPr>
              <a:t>Från miljökvalitetsnormen</a:t>
            </a:r>
          </a:p>
          <a:p>
            <a:pPr algn="l"/>
            <a:r>
              <a:rPr lang="sv-SE" sz="2000" dirty="0">
                <a:latin typeface="Leelawadee" panose="020B0502040204020203" pitchFamily="34" charset="-34"/>
                <a:cs typeface="Leelawadee" panose="020B0502040204020203" pitchFamily="34" charset="-34"/>
              </a:rPr>
              <a:t>God ekologisk status</a:t>
            </a:r>
          </a:p>
          <a:p>
            <a:pPr algn="l"/>
            <a:endParaRPr lang="sv-SE" sz="2000" dirty="0">
              <a:latin typeface="Leelawadee" panose="020B0502040204020203" pitchFamily="34" charset="-34"/>
              <a:cs typeface="Leelawadee" panose="020B0502040204020203" pitchFamily="34" charset="-34"/>
            </a:endParaRPr>
          </a:p>
          <a:p>
            <a:pPr algn="l"/>
            <a:r>
              <a:rPr lang="sv-SE" sz="2000" i="1" dirty="0">
                <a:latin typeface="Leelawadee" panose="020B0502040204020203" pitchFamily="34" charset="-34"/>
                <a:cs typeface="Leelawadee" panose="020B0502040204020203" pitchFamily="34" charset="-34"/>
              </a:rPr>
              <a:t>Till miljökvalitetsnormen</a:t>
            </a:r>
          </a:p>
          <a:p>
            <a:pPr algn="l"/>
            <a:r>
              <a:rPr lang="sv-SE" sz="2000" dirty="0">
                <a:latin typeface="Leelawadee" panose="020B0502040204020203" pitchFamily="34" charset="-34"/>
                <a:cs typeface="Leelawadee" panose="020B0502040204020203" pitchFamily="34" charset="-34"/>
              </a:rPr>
              <a:t>God ekologisk potential</a:t>
            </a:r>
          </a:p>
          <a:p>
            <a:pPr algn="l"/>
            <a:endParaRPr lang="sv-SE" sz="1800" dirty="0"/>
          </a:p>
          <a:p>
            <a:pPr algn="l"/>
            <a:endParaRPr lang="sv-SE" sz="1800" dirty="0"/>
          </a:p>
        </p:txBody>
      </p:sp>
      <p:sp>
        <p:nvSpPr>
          <p:cNvPr id="9" name="textruta 8">
            <a:extLst>
              <a:ext uri="{FF2B5EF4-FFF2-40B4-BE49-F238E27FC236}">
                <a16:creationId xmlns:a16="http://schemas.microsoft.com/office/drawing/2014/main" id="{6F28FCE6-7C29-4BCE-A252-D63BB981E762}"/>
              </a:ext>
            </a:extLst>
          </p:cNvPr>
          <p:cNvSpPr txBox="1"/>
          <p:nvPr/>
        </p:nvSpPr>
        <p:spPr>
          <a:xfrm>
            <a:off x="587200" y="1010375"/>
            <a:ext cx="8504247"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KMV-förklaring</a:t>
            </a:r>
          </a:p>
        </p:txBody>
      </p:sp>
      <p:sp>
        <p:nvSpPr>
          <p:cNvPr id="11" name="textruta 10">
            <a:extLst>
              <a:ext uri="{FF2B5EF4-FFF2-40B4-BE49-F238E27FC236}">
                <a16:creationId xmlns:a16="http://schemas.microsoft.com/office/drawing/2014/main" id="{597CF805-7E9D-478C-9E53-90438793766F}"/>
              </a:ext>
            </a:extLst>
          </p:cNvPr>
          <p:cNvSpPr txBox="1"/>
          <p:nvPr/>
        </p:nvSpPr>
        <p:spPr>
          <a:xfrm>
            <a:off x="587200" y="537653"/>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74438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73860" y="2065790"/>
            <a:ext cx="8384440" cy="1798677"/>
          </a:xfrm>
        </p:spPr>
        <p:txBody>
          <a:bodyPr/>
          <a:lstStyle/>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God ekologisk status:</a:t>
            </a:r>
          </a:p>
          <a:p>
            <a:r>
              <a:rPr lang="sv-SE" sz="4000" dirty="0">
                <a:latin typeface="Leelawadee" panose="020B0502040204020203" pitchFamily="34" charset="-34"/>
                <a:cs typeface="Leelawadee" panose="020B0502040204020203" pitchFamily="34" charset="-34"/>
              </a:rPr>
              <a:t>Så bra miljöåtgärder som möjligt utifrån vad vattendragens ekologi behöver</a:t>
            </a: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238877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73860" y="2065790"/>
            <a:ext cx="8384440" cy="1798677"/>
          </a:xfrm>
        </p:spPr>
        <p:txBody>
          <a:bodyPr/>
          <a:lstStyle/>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God ekologisk potential:</a:t>
            </a:r>
          </a:p>
          <a:p>
            <a:r>
              <a:rPr lang="sv-SE" sz="4000" dirty="0">
                <a:latin typeface="Leelawadee" panose="020B0502040204020203" pitchFamily="34" charset="-34"/>
                <a:cs typeface="Leelawadee" panose="020B0502040204020203" pitchFamily="34" charset="-34"/>
              </a:rPr>
              <a:t>Så bra miljöåtgärder som möjligt utifrån vad miljön, rekreationsintressena eller verksamheterna tål</a:t>
            </a: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137204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73860" y="2065790"/>
            <a:ext cx="8384440" cy="1798677"/>
          </a:xfrm>
        </p:spPr>
        <p:txBody>
          <a:bodyPr/>
          <a:lstStyle/>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Vattenförvaltningen tagen på sängen av ska-regeln. </a:t>
            </a:r>
          </a:p>
          <a:p>
            <a:r>
              <a:rPr lang="sv-SE" sz="4000" dirty="0">
                <a:latin typeface="Leelawadee" panose="020B0502040204020203" pitchFamily="34" charset="-34"/>
                <a:cs typeface="Leelawadee" panose="020B0502040204020203" pitchFamily="34" charset="-34"/>
              </a:rPr>
              <a:t>Nu trevande </a:t>
            </a:r>
            <a:r>
              <a:rPr lang="sv-SE" sz="4000" dirty="0" err="1">
                <a:latin typeface="Leelawadee" panose="020B0502040204020203" pitchFamily="34" charset="-34"/>
                <a:cs typeface="Leelawadee" panose="020B0502040204020203" pitchFamily="34" charset="-34"/>
              </a:rPr>
              <a:t>kmv</a:t>
            </a:r>
            <a:r>
              <a:rPr lang="sv-SE" sz="4000" dirty="0">
                <a:latin typeface="Leelawadee" panose="020B0502040204020203" pitchFamily="34" charset="-34"/>
                <a:cs typeface="Leelawadee" panose="020B0502040204020203" pitchFamily="34" charset="-34"/>
              </a:rPr>
              <a:t>-utveckling utifrån endast kulturmiljöns värden och vad den tål (RAÄ)</a:t>
            </a: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2184404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73860" y="2065790"/>
            <a:ext cx="8384440" cy="1798677"/>
          </a:xfrm>
        </p:spPr>
        <p:txBody>
          <a:bodyPr/>
          <a:lstStyle/>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Regeringens nationella plan för omprövning av vattenkraften</a:t>
            </a:r>
          </a:p>
          <a:p>
            <a:r>
              <a:rPr lang="sv-SE" sz="4000" dirty="0">
                <a:latin typeface="Leelawadee" panose="020B0502040204020203" pitchFamily="34" charset="-34"/>
                <a:cs typeface="Leelawadee" panose="020B0502040204020203" pitchFamily="34" charset="-34"/>
              </a:rPr>
              <a:t>NAP</a:t>
            </a: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409250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650262" y="975164"/>
            <a:ext cx="8504247"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Förslag till NAP</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650263" y="557443"/>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
        <p:nvSpPr>
          <p:cNvPr id="3" name="Rektangel 2">
            <a:extLst>
              <a:ext uri="{FF2B5EF4-FFF2-40B4-BE49-F238E27FC236}">
                <a16:creationId xmlns:a16="http://schemas.microsoft.com/office/drawing/2014/main" id="{1567A586-195A-48E0-B8D5-79C273268881}"/>
              </a:ext>
            </a:extLst>
          </p:cNvPr>
          <p:cNvSpPr/>
          <p:nvPr/>
        </p:nvSpPr>
        <p:spPr>
          <a:xfrm>
            <a:off x="423443" y="2261515"/>
            <a:ext cx="6144505" cy="646331"/>
          </a:xfrm>
          <a:prstGeom prst="rect">
            <a:avLst/>
          </a:prstGeom>
        </p:spPr>
        <p:txBody>
          <a:bodyPr wrap="square">
            <a:spAutoFit/>
          </a:bodyPr>
          <a:lstStyle/>
          <a:p>
            <a:pPr algn="l"/>
            <a:endParaRPr lang="sv-SE" sz="1800" dirty="0"/>
          </a:p>
          <a:p>
            <a:pPr algn="l"/>
            <a:endParaRPr lang="sv-SE" sz="1800" dirty="0"/>
          </a:p>
        </p:txBody>
      </p:sp>
      <p:sp>
        <p:nvSpPr>
          <p:cNvPr id="8" name="Rektangel 7">
            <a:extLst>
              <a:ext uri="{FF2B5EF4-FFF2-40B4-BE49-F238E27FC236}">
                <a16:creationId xmlns:a16="http://schemas.microsoft.com/office/drawing/2014/main" id="{30AD11C9-49F8-457E-9486-15E3FFF73852}"/>
              </a:ext>
            </a:extLst>
          </p:cNvPr>
          <p:cNvSpPr/>
          <p:nvPr/>
        </p:nvSpPr>
        <p:spPr>
          <a:xfrm>
            <a:off x="423443" y="2261515"/>
            <a:ext cx="6144505" cy="954107"/>
          </a:xfrm>
          <a:prstGeom prst="rect">
            <a:avLst/>
          </a:prstGeom>
        </p:spPr>
        <p:txBody>
          <a:bodyPr wrap="square">
            <a:spAutoFit/>
          </a:bodyPr>
          <a:lstStyle/>
          <a:p>
            <a:pPr algn="l"/>
            <a:endParaRPr lang="sv-SE" sz="2000" dirty="0">
              <a:latin typeface="Leelawadee" panose="020B0502040204020203" pitchFamily="34" charset="-34"/>
              <a:cs typeface="Leelawadee" panose="020B0502040204020203" pitchFamily="34" charset="-34"/>
            </a:endParaRPr>
          </a:p>
          <a:p>
            <a:pPr algn="l"/>
            <a:endParaRPr lang="sv-SE" sz="1800" dirty="0"/>
          </a:p>
          <a:p>
            <a:pPr algn="l"/>
            <a:endParaRPr lang="sv-SE" sz="1800" dirty="0"/>
          </a:p>
        </p:txBody>
      </p:sp>
      <p:sp>
        <p:nvSpPr>
          <p:cNvPr id="2" name="textruta 1">
            <a:extLst>
              <a:ext uri="{FF2B5EF4-FFF2-40B4-BE49-F238E27FC236}">
                <a16:creationId xmlns:a16="http://schemas.microsoft.com/office/drawing/2014/main" id="{3AE4F886-4B91-4F3F-8626-B55514DC58B7}"/>
              </a:ext>
            </a:extLst>
          </p:cNvPr>
          <p:cNvSpPr txBox="1"/>
          <p:nvPr/>
        </p:nvSpPr>
        <p:spPr>
          <a:xfrm>
            <a:off x="650262" y="2162322"/>
            <a:ext cx="8068917" cy="3908762"/>
          </a:xfrm>
          <a:prstGeom prst="rect">
            <a:avLst/>
          </a:prstGeom>
          <a:noFill/>
        </p:spPr>
        <p:txBody>
          <a:bodyPr wrap="square" rtlCol="0">
            <a:spAutoFit/>
          </a:bodyPr>
          <a:lstStyle/>
          <a:p>
            <a:pPr algn="l"/>
            <a:r>
              <a:rPr lang="sv-SE" sz="1800" dirty="0">
                <a:latin typeface="Leelawadee" panose="020B0502040204020203" pitchFamily="34" charset="-34"/>
                <a:cs typeface="Leelawadee" panose="020B0502040204020203" pitchFamily="34" charset="-34"/>
              </a:rPr>
              <a:t>Alla som bedriver vattenverksamhet för produktion av vattenkraftsel ska förse sin verksamhet med moderna miljövillkor. Detta ska ske genom omprövning på verksamhetsutövarens initiativ. </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Det ska finnas en nationell plan för dessa prövningar. Planen ska ange en nationell helhetssyn i fråga om att verksamheterna ska förses med moderna miljövillkor på ett samordnat sätt med största möjliga nytta för vattenmiljön och för nationell effektiv tillgång till vattenkraftsel.</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Havs- och vattenmyndigheten har tillsammans Energimyndigheten och Svenska kraftnät i uppdrag att ta fram ett förslag till nationell plan. Senast den 1 oktober 2019 ska Havs- och vattenmyndigheten lämna ett förslag till nationell plan till regeringen, som ska besluta om planen. </a:t>
            </a:r>
          </a:p>
          <a:p>
            <a:pPr algn="l"/>
            <a:endParaRPr lang="sv-SE" sz="14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43498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3" name="Rektangel 2">
            <a:extLst>
              <a:ext uri="{FF2B5EF4-FFF2-40B4-BE49-F238E27FC236}">
                <a16:creationId xmlns:a16="http://schemas.microsoft.com/office/drawing/2014/main" id="{1567A586-195A-48E0-B8D5-79C273268881}"/>
              </a:ext>
            </a:extLst>
          </p:cNvPr>
          <p:cNvSpPr/>
          <p:nvPr/>
        </p:nvSpPr>
        <p:spPr>
          <a:xfrm>
            <a:off x="423443" y="2261515"/>
            <a:ext cx="6144505" cy="646331"/>
          </a:xfrm>
          <a:prstGeom prst="rect">
            <a:avLst/>
          </a:prstGeom>
        </p:spPr>
        <p:txBody>
          <a:bodyPr wrap="square">
            <a:spAutoFit/>
          </a:bodyPr>
          <a:lstStyle/>
          <a:p>
            <a:pPr algn="l"/>
            <a:endParaRPr lang="sv-SE" sz="1800" dirty="0"/>
          </a:p>
          <a:p>
            <a:pPr algn="l"/>
            <a:endParaRPr lang="sv-SE" sz="1800" dirty="0"/>
          </a:p>
        </p:txBody>
      </p:sp>
      <p:sp>
        <p:nvSpPr>
          <p:cNvPr id="8" name="Rektangel 7">
            <a:extLst>
              <a:ext uri="{FF2B5EF4-FFF2-40B4-BE49-F238E27FC236}">
                <a16:creationId xmlns:a16="http://schemas.microsoft.com/office/drawing/2014/main" id="{30AD11C9-49F8-457E-9486-15E3FFF73852}"/>
              </a:ext>
            </a:extLst>
          </p:cNvPr>
          <p:cNvSpPr/>
          <p:nvPr/>
        </p:nvSpPr>
        <p:spPr>
          <a:xfrm>
            <a:off x="423443" y="2261515"/>
            <a:ext cx="6144505" cy="954107"/>
          </a:xfrm>
          <a:prstGeom prst="rect">
            <a:avLst/>
          </a:prstGeom>
        </p:spPr>
        <p:txBody>
          <a:bodyPr wrap="square">
            <a:spAutoFit/>
          </a:bodyPr>
          <a:lstStyle/>
          <a:p>
            <a:pPr algn="l"/>
            <a:endParaRPr lang="sv-SE" sz="2000" dirty="0">
              <a:latin typeface="Leelawadee" panose="020B0502040204020203" pitchFamily="34" charset="-34"/>
              <a:cs typeface="Leelawadee" panose="020B0502040204020203" pitchFamily="34" charset="-34"/>
            </a:endParaRPr>
          </a:p>
          <a:p>
            <a:pPr algn="l"/>
            <a:endParaRPr lang="sv-SE" sz="1800" dirty="0"/>
          </a:p>
          <a:p>
            <a:pPr algn="l"/>
            <a:endParaRPr lang="sv-SE" sz="1800" dirty="0"/>
          </a:p>
        </p:txBody>
      </p:sp>
      <p:sp>
        <p:nvSpPr>
          <p:cNvPr id="2" name="textruta 1">
            <a:extLst>
              <a:ext uri="{FF2B5EF4-FFF2-40B4-BE49-F238E27FC236}">
                <a16:creationId xmlns:a16="http://schemas.microsoft.com/office/drawing/2014/main" id="{3AE4F886-4B91-4F3F-8626-B55514DC58B7}"/>
              </a:ext>
            </a:extLst>
          </p:cNvPr>
          <p:cNvSpPr txBox="1"/>
          <p:nvPr/>
        </p:nvSpPr>
        <p:spPr>
          <a:xfrm>
            <a:off x="686199" y="2153237"/>
            <a:ext cx="8331674" cy="3693319"/>
          </a:xfrm>
          <a:prstGeom prst="rect">
            <a:avLst/>
          </a:prstGeom>
          <a:noFill/>
        </p:spPr>
        <p:txBody>
          <a:bodyPr wrap="square" rtlCol="0">
            <a:spAutoFit/>
          </a:bodyPr>
          <a:lstStyle/>
          <a:p>
            <a:pPr algn="l"/>
            <a:r>
              <a:rPr lang="sv-SE" sz="1800" dirty="0">
                <a:latin typeface="Leelawadee" panose="020B0502040204020203" pitchFamily="34" charset="-34"/>
                <a:cs typeface="Leelawadee" panose="020B0502040204020203" pitchFamily="34" charset="-34"/>
              </a:rPr>
              <a:t>Den nationella planen ska ange en </a:t>
            </a:r>
            <a:r>
              <a:rPr lang="sv-SE" sz="1800" b="1" dirty="0">
                <a:latin typeface="Leelawadee" panose="020B0502040204020203" pitchFamily="34" charset="-34"/>
                <a:cs typeface="Leelawadee" panose="020B0502040204020203" pitchFamily="34" charset="-34"/>
              </a:rPr>
              <a:t>helhetssyn</a:t>
            </a:r>
            <a:r>
              <a:rPr lang="sv-SE" sz="1800" dirty="0">
                <a:latin typeface="Leelawadee" panose="020B0502040204020203" pitchFamily="34" charset="-34"/>
                <a:cs typeface="Leelawadee" panose="020B0502040204020203" pitchFamily="34" charset="-34"/>
              </a:rPr>
              <a:t> i fråga om att vattenverksamheter för produktion av vattenkraftsel ska förses med </a:t>
            </a:r>
            <a:r>
              <a:rPr lang="sv-SE" sz="1800" b="1" dirty="0">
                <a:latin typeface="Leelawadee" panose="020B0502040204020203" pitchFamily="34" charset="-34"/>
                <a:cs typeface="Leelawadee" panose="020B0502040204020203" pitchFamily="34" charset="-34"/>
              </a:rPr>
              <a:t>moderna miljövillkor </a:t>
            </a:r>
            <a:r>
              <a:rPr lang="sv-SE" sz="1800" dirty="0">
                <a:latin typeface="Leelawadee" panose="020B0502040204020203" pitchFamily="34" charset="-34"/>
                <a:cs typeface="Leelawadee" panose="020B0502040204020203" pitchFamily="34" charset="-34"/>
              </a:rPr>
              <a:t>på ett samordnat sätt med </a:t>
            </a:r>
            <a:r>
              <a:rPr lang="sv-SE" sz="1800" b="1" dirty="0">
                <a:latin typeface="Leelawadee" panose="020B0502040204020203" pitchFamily="34" charset="-34"/>
                <a:cs typeface="Leelawadee" panose="020B0502040204020203" pitchFamily="34" charset="-34"/>
              </a:rPr>
              <a:t>största möjliga nytta för vattenmiljön och en nationell effektiv tillgång till vattenkraftsel</a:t>
            </a:r>
            <a:r>
              <a:rPr lang="sv-SE" sz="1800" dirty="0">
                <a:latin typeface="Leelawadee" panose="020B0502040204020203" pitchFamily="34" charset="-34"/>
                <a:cs typeface="Leelawadee" panose="020B0502040204020203" pitchFamily="34" charset="-34"/>
              </a:rPr>
              <a:t>. </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Den nationella helhetssynen innebär vägledning inför och samordning av miljöprövningarna av vattenkraft som medför att </a:t>
            </a:r>
            <a:r>
              <a:rPr lang="sv-SE" sz="1800" b="1" dirty="0">
                <a:latin typeface="Leelawadee" panose="020B0502040204020203" pitchFamily="34" charset="-34"/>
                <a:cs typeface="Leelawadee" panose="020B0502040204020203" pitchFamily="34" charset="-34"/>
              </a:rPr>
              <a:t>främst vattenförvaltningsbestämmelserna och Natura 2000- och artskyddsbestämmelserna kan efterlevas </a:t>
            </a:r>
            <a:r>
              <a:rPr lang="sv-SE" sz="1800" dirty="0">
                <a:latin typeface="Leelawadee" panose="020B0502040204020203" pitchFamily="34" charset="-34"/>
                <a:cs typeface="Leelawadee" panose="020B0502040204020203" pitchFamily="34" charset="-34"/>
              </a:rPr>
              <a:t>samtidigt som nationell effektiv tillgång till vattenkraftsel bibehålls. </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Den nationella planen </a:t>
            </a:r>
            <a:r>
              <a:rPr lang="sv-SE" sz="1800" b="1" dirty="0">
                <a:latin typeface="Leelawadee" panose="020B0502040204020203" pitchFamily="34" charset="-34"/>
                <a:cs typeface="Leelawadee" panose="020B0502040204020203" pitchFamily="34" charset="-34"/>
              </a:rPr>
              <a:t>behandlar inte övriga allmänna eller enskilda intressen</a:t>
            </a:r>
            <a:r>
              <a:rPr lang="sv-SE" sz="1800" dirty="0">
                <a:latin typeface="Leelawadee" panose="020B0502040204020203" pitchFamily="34" charset="-34"/>
                <a:cs typeface="Leelawadee" panose="020B0502040204020203" pitchFamily="34" charset="-34"/>
              </a:rPr>
              <a:t>, vilka kommer beaktas i de enskilda prövningarna. </a:t>
            </a:r>
          </a:p>
        </p:txBody>
      </p:sp>
      <p:sp>
        <p:nvSpPr>
          <p:cNvPr id="9" name="textruta 8">
            <a:extLst>
              <a:ext uri="{FF2B5EF4-FFF2-40B4-BE49-F238E27FC236}">
                <a16:creationId xmlns:a16="http://schemas.microsoft.com/office/drawing/2014/main" id="{A010F35E-EBD4-4D68-8226-53440737BE0A}"/>
              </a:ext>
            </a:extLst>
          </p:cNvPr>
          <p:cNvSpPr txBox="1"/>
          <p:nvPr/>
        </p:nvSpPr>
        <p:spPr>
          <a:xfrm>
            <a:off x="650262" y="975164"/>
            <a:ext cx="8504247"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Förslag till NAP</a:t>
            </a:r>
          </a:p>
        </p:txBody>
      </p:sp>
      <p:sp>
        <p:nvSpPr>
          <p:cNvPr id="11" name="textruta 10">
            <a:extLst>
              <a:ext uri="{FF2B5EF4-FFF2-40B4-BE49-F238E27FC236}">
                <a16:creationId xmlns:a16="http://schemas.microsoft.com/office/drawing/2014/main" id="{6177CB5A-7F88-4C3F-99B3-4DA24198E381}"/>
              </a:ext>
            </a:extLst>
          </p:cNvPr>
          <p:cNvSpPr txBox="1"/>
          <p:nvPr/>
        </p:nvSpPr>
        <p:spPr>
          <a:xfrm>
            <a:off x="650263" y="557443"/>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2933358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620" y="2695057"/>
            <a:ext cx="8384440" cy="1798677"/>
          </a:xfrm>
        </p:spPr>
        <p:txBody>
          <a:bodyPr/>
          <a:lstStyle/>
          <a:p>
            <a:r>
              <a:rPr lang="sv-SE" sz="4000" dirty="0">
                <a:latin typeface="Leelawadee" panose="020B0502040204020203" pitchFamily="34" charset="-34"/>
                <a:cs typeface="Leelawadee" panose="020B0502040204020203" pitchFamily="34" charset="-34"/>
              </a:rPr>
              <a:t>Slutsats: </a:t>
            </a:r>
          </a:p>
          <a:p>
            <a:r>
              <a:rPr lang="sv-SE" sz="4000" dirty="0">
                <a:latin typeface="Leelawadee" panose="020B0502040204020203" pitchFamily="34" charset="-34"/>
                <a:cs typeface="Leelawadee" panose="020B0502040204020203" pitchFamily="34" charset="-34"/>
              </a:rPr>
              <a:t>NAP-förslaget ger inte ledning för annat än balansen mellan (storskalig) vattenkraft och vattenmiljö. Knappt ens om kulturmiljö, vilket riksdagen beställde.</a:t>
            </a:r>
          </a:p>
        </p:txBody>
      </p:sp>
    </p:spTree>
    <p:extLst>
      <p:ext uri="{BB962C8B-B14F-4D97-AF65-F5344CB8AC3E}">
        <p14:creationId xmlns:p14="http://schemas.microsoft.com/office/powerpoint/2010/main" val="222247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620" y="2695057"/>
            <a:ext cx="8384440" cy="1798677"/>
          </a:xfrm>
        </p:spPr>
        <p:txBody>
          <a:bodyPr/>
          <a:lstStyle/>
          <a:p>
            <a:r>
              <a:rPr lang="sv-SE" sz="4000" dirty="0">
                <a:latin typeface="Leelawadee" panose="020B0502040204020203" pitchFamily="34" charset="-34"/>
                <a:cs typeface="Leelawadee" panose="020B0502040204020203" pitchFamily="34" charset="-34"/>
              </a:rPr>
              <a:t>Slutsats: </a:t>
            </a:r>
          </a:p>
          <a:p>
            <a:r>
              <a:rPr lang="sv-SE" sz="4000" dirty="0">
                <a:latin typeface="Leelawadee" panose="020B0502040204020203" pitchFamily="34" charset="-34"/>
                <a:cs typeface="Leelawadee" panose="020B0502040204020203" pitchFamily="34" charset="-34"/>
              </a:rPr>
              <a:t>Alla andra värden i vattenlandskapet hamnar på verksamhetsinnehavaren att hävda i den enskilda prövningen.</a:t>
            </a:r>
          </a:p>
        </p:txBody>
      </p:sp>
    </p:spTree>
    <p:extLst>
      <p:ext uri="{BB962C8B-B14F-4D97-AF65-F5344CB8AC3E}">
        <p14:creationId xmlns:p14="http://schemas.microsoft.com/office/powerpoint/2010/main" val="3268023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620" y="2695057"/>
            <a:ext cx="8384440" cy="1798677"/>
          </a:xfrm>
        </p:spPr>
        <p:txBody>
          <a:bodyPr/>
          <a:lstStyle/>
          <a:p>
            <a:r>
              <a:rPr lang="sv-SE" sz="4000" dirty="0">
                <a:latin typeface="Leelawadee" panose="020B0502040204020203" pitchFamily="34" charset="-34"/>
                <a:cs typeface="Leelawadee" panose="020B0502040204020203" pitchFamily="34" charset="-34"/>
              </a:rPr>
              <a:t>Slutsats: </a:t>
            </a:r>
          </a:p>
          <a:p>
            <a:r>
              <a:rPr lang="sv-SE" sz="4000" dirty="0">
                <a:latin typeface="Leelawadee" panose="020B0502040204020203" pitchFamily="34" charset="-34"/>
                <a:cs typeface="Leelawadee" panose="020B0502040204020203" pitchFamily="34" charset="-34"/>
              </a:rPr>
              <a:t>…om de andra värdena inte kan tas upp i avrinningsområdes-, eller prövningsområdes-perspektiv i den regionala samverkansprocessen.</a:t>
            </a:r>
          </a:p>
        </p:txBody>
      </p:sp>
    </p:spTree>
    <p:extLst>
      <p:ext uri="{BB962C8B-B14F-4D97-AF65-F5344CB8AC3E}">
        <p14:creationId xmlns:p14="http://schemas.microsoft.com/office/powerpoint/2010/main" val="4150074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650261" y="1630486"/>
            <a:ext cx="4954802" cy="4532716"/>
          </a:xfrm>
          <a:prstGeom prst="rect">
            <a:avLst/>
          </a:prstGeom>
          <a:noFill/>
        </p:spPr>
        <p:txBody>
          <a:bodyPr wrap="square" rtlCol="0">
            <a:spAutoFit/>
          </a:bodyPr>
          <a:lstStyle/>
          <a:p>
            <a:pPr algn="l">
              <a:lnSpc>
                <a:spcPct val="150000"/>
              </a:lnSpc>
            </a:pPr>
            <a:r>
              <a:rPr lang="sv-SE" sz="1800" dirty="0">
                <a:latin typeface="Leelawadee" panose="020B0502040204020203" pitchFamily="34" charset="-34"/>
                <a:cs typeface="Leelawadee" panose="020B0502040204020203" pitchFamily="34" charset="-34"/>
              </a:rPr>
              <a:t>”Vattendirektivet ger hela Europa samma plattform att jobba för bättre vatten. I Sverige är det </a:t>
            </a:r>
            <a:r>
              <a:rPr lang="sv-SE" sz="1800" b="1" dirty="0">
                <a:latin typeface="Leelawadee" panose="020B0502040204020203" pitchFamily="34" charset="-34"/>
                <a:cs typeface="Leelawadee" panose="020B0502040204020203" pitchFamily="34" charset="-34"/>
              </a:rPr>
              <a:t>vattenförvaltningsförordningen</a:t>
            </a:r>
            <a:r>
              <a:rPr lang="sv-SE" sz="1800" dirty="0">
                <a:latin typeface="Leelawadee" panose="020B0502040204020203" pitchFamily="34" charset="-34"/>
                <a:cs typeface="Leelawadee" panose="020B0502040204020203" pitchFamily="34" charset="-34"/>
              </a:rPr>
              <a:t> som ska se till så att vattendirektivet följs. Arbetet med att förbättra vattenkvaliteten sker i sexåriga cykler och för varje ny period förfinas kunskaperna om våra vattenmiljöer vilket ger bättre underlag till besluten”</a:t>
            </a:r>
          </a:p>
          <a:p>
            <a:pPr algn="l">
              <a:lnSpc>
                <a:spcPct val="150000"/>
              </a:lnSpc>
            </a:pPr>
            <a:endParaRPr lang="sv-SE" sz="1800" dirty="0">
              <a:latin typeface="Leelawadee" panose="020B0502040204020203" pitchFamily="34" charset="-34"/>
              <a:cs typeface="Leelawadee" panose="020B0502040204020203" pitchFamily="34" charset="-34"/>
            </a:endParaRPr>
          </a:p>
          <a:p>
            <a:pPr algn="l">
              <a:lnSpc>
                <a:spcPct val="150000"/>
              </a:lnSpc>
            </a:pPr>
            <a:endParaRPr lang="sv-SE" sz="1800" dirty="0">
              <a:latin typeface="Leelawadee" panose="020B0502040204020203" pitchFamily="34" charset="-34"/>
              <a:cs typeface="Leelawadee" panose="020B0502040204020203" pitchFamily="34" charset="-34"/>
            </a:endParaRPr>
          </a:p>
          <a:p>
            <a:pPr algn="l">
              <a:lnSpc>
                <a:spcPct val="150000"/>
              </a:lnSpc>
            </a:pPr>
            <a:endParaRPr lang="sv-SE" sz="1400" dirty="0">
              <a:latin typeface="Leelawadee" panose="020B0502040204020203" pitchFamily="34" charset="-34"/>
              <a:cs typeface="Leelawadee" panose="020B0502040204020203" pitchFamily="34" charset="-34"/>
            </a:endParaRP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7" name="textruta 6">
            <a:extLst>
              <a:ext uri="{FF2B5EF4-FFF2-40B4-BE49-F238E27FC236}">
                <a16:creationId xmlns:a16="http://schemas.microsoft.com/office/drawing/2014/main" id="{8DBCD982-1EC2-412A-BA2A-E09A57B9F9B9}"/>
              </a:ext>
            </a:extLst>
          </p:cNvPr>
          <p:cNvSpPr txBox="1"/>
          <p:nvPr/>
        </p:nvSpPr>
        <p:spPr>
          <a:xfrm rot="425911">
            <a:off x="6654437" y="1957012"/>
            <a:ext cx="3074534"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EU:s vattendirektiv</a:t>
            </a:r>
          </a:p>
          <a:p>
            <a:r>
              <a:rPr lang="sv-SE" sz="1400" b="1" dirty="0">
                <a:solidFill>
                  <a:schemeClr val="bg1"/>
                </a:solidFill>
                <a:latin typeface="Leelawadee" panose="020B0502040204020203" pitchFamily="34" charset="-34"/>
                <a:cs typeface="Leelawadee" panose="020B0502040204020203" pitchFamily="34" charset="-34"/>
              </a:rPr>
              <a:t>2000/60/EG </a:t>
            </a:r>
          </a:p>
        </p:txBody>
      </p:sp>
      <p:sp>
        <p:nvSpPr>
          <p:cNvPr id="8" name="textruta 7">
            <a:extLst>
              <a:ext uri="{FF2B5EF4-FFF2-40B4-BE49-F238E27FC236}">
                <a16:creationId xmlns:a16="http://schemas.microsoft.com/office/drawing/2014/main" id="{92FBC969-F984-4C40-824F-A129AE6D32BA}"/>
              </a:ext>
            </a:extLst>
          </p:cNvPr>
          <p:cNvSpPr txBox="1"/>
          <p:nvPr/>
        </p:nvSpPr>
        <p:spPr>
          <a:xfrm rot="21342641">
            <a:off x="6987665" y="2972313"/>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Vattenförvaltningsförordning (2004:660)</a:t>
            </a:r>
          </a:p>
        </p:txBody>
      </p:sp>
      <p:sp>
        <p:nvSpPr>
          <p:cNvPr id="2" name="Rektangel 1">
            <a:extLst>
              <a:ext uri="{FF2B5EF4-FFF2-40B4-BE49-F238E27FC236}">
                <a16:creationId xmlns:a16="http://schemas.microsoft.com/office/drawing/2014/main" id="{A17D4A4A-C46C-48C6-BD1D-2D421A8516B2}"/>
              </a:ext>
            </a:extLst>
          </p:cNvPr>
          <p:cNvSpPr/>
          <p:nvPr/>
        </p:nvSpPr>
        <p:spPr>
          <a:xfrm>
            <a:off x="650263" y="5248261"/>
            <a:ext cx="7452598" cy="461665"/>
          </a:xfrm>
          <a:prstGeom prst="rect">
            <a:avLst/>
          </a:prstGeom>
        </p:spPr>
        <p:txBody>
          <a:bodyPr wrap="square">
            <a:spAutoFit/>
          </a:bodyPr>
          <a:lstStyle/>
          <a:p>
            <a:pPr algn="l"/>
            <a:r>
              <a:rPr lang="sv-SE" sz="1200" dirty="0">
                <a:latin typeface="Leelawadee" panose="020B0502040204020203" pitchFamily="34" charset="-34"/>
                <a:cs typeface="Leelawadee" panose="020B0502040204020203" pitchFamily="34" charset="-34"/>
              </a:rPr>
              <a:t>https://www.riksdagen.se/sv/dokument-lagar/dokument/svensk-forfattningssamling/</a:t>
            </a:r>
            <a:br>
              <a:rPr lang="sv-SE" sz="1200" dirty="0">
                <a:latin typeface="Leelawadee" panose="020B0502040204020203" pitchFamily="34" charset="-34"/>
                <a:cs typeface="Leelawadee" panose="020B0502040204020203" pitchFamily="34" charset="-34"/>
              </a:rPr>
            </a:br>
            <a:r>
              <a:rPr lang="sv-SE" sz="1200" dirty="0">
                <a:latin typeface="Leelawadee" panose="020B0502040204020203" pitchFamily="34" charset="-34"/>
                <a:cs typeface="Leelawadee" panose="020B0502040204020203" pitchFamily="34" charset="-34"/>
              </a:rPr>
              <a:t>forordning-2004660-om-forvaltning-av_sfs-2004-660</a:t>
            </a:r>
          </a:p>
        </p:txBody>
      </p:sp>
      <p:sp>
        <p:nvSpPr>
          <p:cNvPr id="9" name="textruta 8">
            <a:extLst>
              <a:ext uri="{FF2B5EF4-FFF2-40B4-BE49-F238E27FC236}">
                <a16:creationId xmlns:a16="http://schemas.microsoft.com/office/drawing/2014/main" id="{DA87CDED-602A-4B57-81DC-BBFA17B00CB5}"/>
              </a:ext>
            </a:extLst>
          </p:cNvPr>
          <p:cNvSpPr txBox="1"/>
          <p:nvPr/>
        </p:nvSpPr>
        <p:spPr>
          <a:xfrm>
            <a:off x="654456" y="636459"/>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3262780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3" name="Rektangel 2">
            <a:extLst>
              <a:ext uri="{FF2B5EF4-FFF2-40B4-BE49-F238E27FC236}">
                <a16:creationId xmlns:a16="http://schemas.microsoft.com/office/drawing/2014/main" id="{1567A586-195A-48E0-B8D5-79C273268881}"/>
              </a:ext>
            </a:extLst>
          </p:cNvPr>
          <p:cNvSpPr/>
          <p:nvPr/>
        </p:nvSpPr>
        <p:spPr>
          <a:xfrm>
            <a:off x="423443" y="2261515"/>
            <a:ext cx="6144505" cy="646331"/>
          </a:xfrm>
          <a:prstGeom prst="rect">
            <a:avLst/>
          </a:prstGeom>
        </p:spPr>
        <p:txBody>
          <a:bodyPr wrap="square">
            <a:spAutoFit/>
          </a:bodyPr>
          <a:lstStyle/>
          <a:p>
            <a:pPr algn="l"/>
            <a:endParaRPr lang="sv-SE" sz="1800" dirty="0"/>
          </a:p>
          <a:p>
            <a:pPr algn="l"/>
            <a:endParaRPr lang="sv-SE" sz="1800" dirty="0"/>
          </a:p>
        </p:txBody>
      </p:sp>
      <p:sp>
        <p:nvSpPr>
          <p:cNvPr id="8" name="Rektangel 7">
            <a:extLst>
              <a:ext uri="{FF2B5EF4-FFF2-40B4-BE49-F238E27FC236}">
                <a16:creationId xmlns:a16="http://schemas.microsoft.com/office/drawing/2014/main" id="{30AD11C9-49F8-457E-9486-15E3FFF73852}"/>
              </a:ext>
            </a:extLst>
          </p:cNvPr>
          <p:cNvSpPr/>
          <p:nvPr/>
        </p:nvSpPr>
        <p:spPr>
          <a:xfrm>
            <a:off x="423443" y="2261515"/>
            <a:ext cx="6144505" cy="954107"/>
          </a:xfrm>
          <a:prstGeom prst="rect">
            <a:avLst/>
          </a:prstGeom>
        </p:spPr>
        <p:txBody>
          <a:bodyPr wrap="square">
            <a:spAutoFit/>
          </a:bodyPr>
          <a:lstStyle/>
          <a:p>
            <a:pPr algn="l"/>
            <a:endParaRPr lang="sv-SE" sz="2000" dirty="0">
              <a:latin typeface="Leelawadee" panose="020B0502040204020203" pitchFamily="34" charset="-34"/>
              <a:cs typeface="Leelawadee" panose="020B0502040204020203" pitchFamily="34" charset="-34"/>
            </a:endParaRPr>
          </a:p>
          <a:p>
            <a:pPr algn="l"/>
            <a:endParaRPr lang="sv-SE" sz="1800" dirty="0"/>
          </a:p>
          <a:p>
            <a:pPr algn="l"/>
            <a:endParaRPr lang="sv-SE" sz="1800" dirty="0"/>
          </a:p>
        </p:txBody>
      </p:sp>
      <p:sp>
        <p:nvSpPr>
          <p:cNvPr id="2" name="textruta 1">
            <a:extLst>
              <a:ext uri="{FF2B5EF4-FFF2-40B4-BE49-F238E27FC236}">
                <a16:creationId xmlns:a16="http://schemas.microsoft.com/office/drawing/2014/main" id="{3AE4F886-4B91-4F3F-8626-B55514DC58B7}"/>
              </a:ext>
            </a:extLst>
          </p:cNvPr>
          <p:cNvSpPr txBox="1"/>
          <p:nvPr/>
        </p:nvSpPr>
        <p:spPr>
          <a:xfrm>
            <a:off x="671283" y="2272025"/>
            <a:ext cx="8199447" cy="3416320"/>
          </a:xfrm>
          <a:prstGeom prst="rect">
            <a:avLst/>
          </a:prstGeom>
          <a:noFill/>
        </p:spPr>
        <p:txBody>
          <a:bodyPr wrap="square" rtlCol="0">
            <a:spAutoFit/>
          </a:bodyPr>
          <a:lstStyle/>
          <a:p>
            <a:pPr algn="l"/>
            <a:r>
              <a:rPr lang="sv-SE" sz="1800" b="1" dirty="0">
                <a:latin typeface="Leelawadee" panose="020B0502040204020203" pitchFamily="34" charset="-34"/>
                <a:cs typeface="Leelawadee" panose="020B0502040204020203" pitchFamily="34" charset="-34"/>
              </a:rPr>
              <a:t>Kulturmiljö</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I samband med bedömningen av vilka miljöförbättrande åtgärder som kan vara aktuella inom ett avrinningsområde, en prövningsgrupp eller enskilda anläggningar måste hänsyn även tas till kulturmiljön. </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Riksantikvarieämbetet har tagit fram en rapport som behandlar framgångsfaktorer och problem då kulturmiljö ska beaktas vid vattenvårdsåtgärder.</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Vidare har Riksantikvarieämbetet tagit fram en metod för att bedöma kulturmiljöers känslighet i samband med vattenvårdsåtgärder…</a:t>
            </a:r>
          </a:p>
        </p:txBody>
      </p:sp>
      <p:sp>
        <p:nvSpPr>
          <p:cNvPr id="9" name="textruta 8">
            <a:extLst>
              <a:ext uri="{FF2B5EF4-FFF2-40B4-BE49-F238E27FC236}">
                <a16:creationId xmlns:a16="http://schemas.microsoft.com/office/drawing/2014/main" id="{5BE3CEAF-5259-46AC-8A6F-CB86EE498502}"/>
              </a:ext>
            </a:extLst>
          </p:cNvPr>
          <p:cNvSpPr txBox="1"/>
          <p:nvPr/>
        </p:nvSpPr>
        <p:spPr>
          <a:xfrm>
            <a:off x="650262" y="975164"/>
            <a:ext cx="8504247"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Förslag till NAP</a:t>
            </a:r>
          </a:p>
        </p:txBody>
      </p:sp>
      <p:sp>
        <p:nvSpPr>
          <p:cNvPr id="11" name="textruta 10">
            <a:extLst>
              <a:ext uri="{FF2B5EF4-FFF2-40B4-BE49-F238E27FC236}">
                <a16:creationId xmlns:a16="http://schemas.microsoft.com/office/drawing/2014/main" id="{70F28916-094A-4610-AF72-DE14B9920923}"/>
              </a:ext>
            </a:extLst>
          </p:cNvPr>
          <p:cNvSpPr txBox="1"/>
          <p:nvPr/>
        </p:nvSpPr>
        <p:spPr>
          <a:xfrm>
            <a:off x="650263" y="557443"/>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245783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3" name="Rektangel 2">
            <a:extLst>
              <a:ext uri="{FF2B5EF4-FFF2-40B4-BE49-F238E27FC236}">
                <a16:creationId xmlns:a16="http://schemas.microsoft.com/office/drawing/2014/main" id="{1567A586-195A-48E0-B8D5-79C273268881}"/>
              </a:ext>
            </a:extLst>
          </p:cNvPr>
          <p:cNvSpPr/>
          <p:nvPr/>
        </p:nvSpPr>
        <p:spPr>
          <a:xfrm>
            <a:off x="423443" y="2261515"/>
            <a:ext cx="6144505" cy="646331"/>
          </a:xfrm>
          <a:prstGeom prst="rect">
            <a:avLst/>
          </a:prstGeom>
        </p:spPr>
        <p:txBody>
          <a:bodyPr wrap="square">
            <a:spAutoFit/>
          </a:bodyPr>
          <a:lstStyle/>
          <a:p>
            <a:pPr algn="l"/>
            <a:endParaRPr lang="sv-SE" sz="1800" dirty="0"/>
          </a:p>
          <a:p>
            <a:pPr algn="l"/>
            <a:endParaRPr lang="sv-SE" sz="1800" dirty="0"/>
          </a:p>
        </p:txBody>
      </p:sp>
      <p:sp>
        <p:nvSpPr>
          <p:cNvPr id="8" name="Rektangel 7">
            <a:extLst>
              <a:ext uri="{FF2B5EF4-FFF2-40B4-BE49-F238E27FC236}">
                <a16:creationId xmlns:a16="http://schemas.microsoft.com/office/drawing/2014/main" id="{30AD11C9-49F8-457E-9486-15E3FFF73852}"/>
              </a:ext>
            </a:extLst>
          </p:cNvPr>
          <p:cNvSpPr/>
          <p:nvPr/>
        </p:nvSpPr>
        <p:spPr>
          <a:xfrm>
            <a:off x="423443" y="2261515"/>
            <a:ext cx="6144505" cy="954107"/>
          </a:xfrm>
          <a:prstGeom prst="rect">
            <a:avLst/>
          </a:prstGeom>
        </p:spPr>
        <p:txBody>
          <a:bodyPr wrap="square">
            <a:spAutoFit/>
          </a:bodyPr>
          <a:lstStyle/>
          <a:p>
            <a:pPr algn="l"/>
            <a:endParaRPr lang="sv-SE" sz="2000" dirty="0">
              <a:latin typeface="Leelawadee" panose="020B0502040204020203" pitchFamily="34" charset="-34"/>
              <a:cs typeface="Leelawadee" panose="020B0502040204020203" pitchFamily="34" charset="-34"/>
            </a:endParaRPr>
          </a:p>
          <a:p>
            <a:pPr algn="l"/>
            <a:endParaRPr lang="sv-SE" sz="1800" dirty="0"/>
          </a:p>
          <a:p>
            <a:pPr algn="l"/>
            <a:endParaRPr lang="sv-SE" sz="1800" dirty="0"/>
          </a:p>
        </p:txBody>
      </p:sp>
      <p:sp>
        <p:nvSpPr>
          <p:cNvPr id="2" name="textruta 1">
            <a:extLst>
              <a:ext uri="{FF2B5EF4-FFF2-40B4-BE49-F238E27FC236}">
                <a16:creationId xmlns:a16="http://schemas.microsoft.com/office/drawing/2014/main" id="{3AE4F886-4B91-4F3F-8626-B55514DC58B7}"/>
              </a:ext>
            </a:extLst>
          </p:cNvPr>
          <p:cNvSpPr txBox="1"/>
          <p:nvPr/>
        </p:nvSpPr>
        <p:spPr>
          <a:xfrm>
            <a:off x="705347" y="2256103"/>
            <a:ext cx="8249468" cy="3416320"/>
          </a:xfrm>
          <a:prstGeom prst="rect">
            <a:avLst/>
          </a:prstGeom>
          <a:noFill/>
        </p:spPr>
        <p:txBody>
          <a:bodyPr wrap="square" rtlCol="0">
            <a:spAutoFit/>
          </a:bodyPr>
          <a:lstStyle/>
          <a:p>
            <a:pPr algn="l"/>
            <a:r>
              <a:rPr lang="sv-SE" sz="1800" b="1" dirty="0">
                <a:latin typeface="Leelawadee" panose="020B0502040204020203" pitchFamily="34" charset="-34"/>
                <a:cs typeface="Leelawadee" panose="020B0502040204020203" pitchFamily="34" charset="-34"/>
              </a:rPr>
              <a:t>Kulturmiljö</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...Inom Södra Östersjöns och Västerhavets vattendistrikt har det bedrivits olika projekt med fokus på kulturmiljöer kopplade till dammar och vattenkraftverk.</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Enskilda länsstyrelser eller flera länsstyrelser tillsammans har tagit fram underlagsmaterial gällande kulturmiljöer kopplade till dammar och vattenkraftverk. </a:t>
            </a:r>
          </a:p>
          <a:p>
            <a:pPr algn="l"/>
            <a:endParaRPr lang="sv-SE" sz="1800" dirty="0">
              <a:latin typeface="Leelawadee" panose="020B0502040204020203" pitchFamily="34" charset="-34"/>
              <a:cs typeface="Leelawadee" panose="020B0502040204020203" pitchFamily="34" charset="-34"/>
            </a:endParaRPr>
          </a:p>
          <a:p>
            <a:pPr algn="l"/>
            <a:r>
              <a:rPr lang="sv-SE" sz="1800" dirty="0">
                <a:latin typeface="Leelawadee" panose="020B0502040204020203" pitchFamily="34" charset="-34"/>
                <a:cs typeface="Leelawadee" panose="020B0502040204020203" pitchFamily="34" charset="-34"/>
              </a:rPr>
              <a:t>Ovanstående rapporter ger vägledning om hur kulturmiljön kan beaktas samt vad det kan finnas för behov av att ta fram ytterligare underlagsmaterial i arbetet med omprövningarna för moderna miljövillkor. </a:t>
            </a:r>
          </a:p>
        </p:txBody>
      </p:sp>
      <p:sp>
        <p:nvSpPr>
          <p:cNvPr id="12" name="textruta 11">
            <a:extLst>
              <a:ext uri="{FF2B5EF4-FFF2-40B4-BE49-F238E27FC236}">
                <a16:creationId xmlns:a16="http://schemas.microsoft.com/office/drawing/2014/main" id="{5B0D4899-C015-451E-881D-6038ACEEFBC0}"/>
              </a:ext>
            </a:extLst>
          </p:cNvPr>
          <p:cNvSpPr txBox="1"/>
          <p:nvPr/>
        </p:nvSpPr>
        <p:spPr>
          <a:xfrm>
            <a:off x="650262" y="975164"/>
            <a:ext cx="8504247"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Förslag till NAP</a:t>
            </a:r>
          </a:p>
        </p:txBody>
      </p:sp>
      <p:sp>
        <p:nvSpPr>
          <p:cNvPr id="13" name="textruta 12">
            <a:extLst>
              <a:ext uri="{FF2B5EF4-FFF2-40B4-BE49-F238E27FC236}">
                <a16:creationId xmlns:a16="http://schemas.microsoft.com/office/drawing/2014/main" id="{6C3016A5-7476-49AE-8DF2-C47C6F9E14DF}"/>
              </a:ext>
            </a:extLst>
          </p:cNvPr>
          <p:cNvSpPr txBox="1"/>
          <p:nvPr/>
        </p:nvSpPr>
        <p:spPr>
          <a:xfrm>
            <a:off x="650263" y="557443"/>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352047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681283" y="2474340"/>
            <a:ext cx="8384440" cy="1798677"/>
          </a:xfrm>
        </p:spPr>
        <p:txBody>
          <a:bodyPr/>
          <a:lstStyle/>
          <a:p>
            <a:r>
              <a:rPr lang="sv-SE" sz="4000" dirty="0">
                <a:latin typeface="Leelawadee" panose="020B0502040204020203" pitchFamily="34" charset="-34"/>
                <a:cs typeface="Leelawadee" panose="020B0502040204020203" pitchFamily="34" charset="-34"/>
              </a:rPr>
              <a:t>Slutsats: </a:t>
            </a:r>
          </a:p>
          <a:p>
            <a:r>
              <a:rPr lang="sv-SE" sz="3600" dirty="0">
                <a:latin typeface="Leelawadee" panose="020B0502040204020203" pitchFamily="34" charset="-34"/>
                <a:cs typeface="Leelawadee" panose="020B0502040204020203" pitchFamily="34" charset="-34"/>
              </a:rPr>
              <a:t>NAP är inte alls så omfattande som den borde vara. Tveksamt om de regionala samverkansprocesserna tar hand om hela landskapet. Hänger således på den enskilda kraftverksägaren att hävda.</a:t>
            </a:r>
          </a:p>
        </p:txBody>
      </p:sp>
    </p:spTree>
    <p:extLst>
      <p:ext uri="{BB962C8B-B14F-4D97-AF65-F5344CB8AC3E}">
        <p14:creationId xmlns:p14="http://schemas.microsoft.com/office/powerpoint/2010/main" val="108447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618220" y="2369840"/>
            <a:ext cx="8384440" cy="1798677"/>
          </a:xfrm>
        </p:spPr>
        <p:txBody>
          <a:bodyPr/>
          <a:lstStyle/>
          <a:p>
            <a:r>
              <a:rPr lang="sv-SE" sz="4000" dirty="0">
                <a:latin typeface="Leelawadee" panose="020B0502040204020203" pitchFamily="34" charset="-34"/>
                <a:cs typeface="Leelawadee" panose="020B0502040204020203" pitchFamily="34" charset="-34"/>
              </a:rPr>
              <a:t>Är detta hållbart?</a:t>
            </a:r>
          </a:p>
        </p:txBody>
      </p:sp>
    </p:spTree>
    <p:extLst>
      <p:ext uri="{BB962C8B-B14F-4D97-AF65-F5344CB8AC3E}">
        <p14:creationId xmlns:p14="http://schemas.microsoft.com/office/powerpoint/2010/main" val="148037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902000" y="2910661"/>
            <a:ext cx="7211987" cy="1798677"/>
          </a:xfrm>
        </p:spPr>
        <p:txBody>
          <a:bodyPr/>
          <a:lstStyle/>
          <a:p>
            <a:endParaRPr lang="sv-SE" sz="4000" dirty="0">
              <a:latin typeface="Leelawadee" panose="020B0502040204020203" pitchFamily="34" charset="-34"/>
              <a:cs typeface="Leelawadee" panose="020B0502040204020203" pitchFamily="34" charset="-34"/>
            </a:endParaRPr>
          </a:p>
          <a:p>
            <a:pPr algn="l"/>
            <a:r>
              <a:rPr lang="sv-SE" sz="4000" dirty="0">
                <a:latin typeface="Leelawadee" panose="020B0502040204020203" pitchFamily="34" charset="-34"/>
                <a:cs typeface="Leelawadee" panose="020B0502040204020203" pitchFamily="34" charset="-34"/>
              </a:rPr>
              <a:t>Är detta i enlighet med </a:t>
            </a:r>
            <a:br>
              <a:rPr lang="sv-SE" sz="4000" dirty="0">
                <a:latin typeface="Leelawadee" panose="020B0502040204020203" pitchFamily="34" charset="-34"/>
                <a:cs typeface="Leelawadee" panose="020B0502040204020203" pitchFamily="34" charset="-34"/>
              </a:rPr>
            </a:br>
            <a:r>
              <a:rPr lang="sv-SE" sz="4000" dirty="0">
                <a:latin typeface="Leelawadee" panose="020B0502040204020203" pitchFamily="34" charset="-34"/>
                <a:cs typeface="Leelawadee" panose="020B0502040204020203" pitchFamily="34" charset="-34"/>
              </a:rPr>
              <a:t>vår inriktning</a:t>
            </a:r>
          </a:p>
          <a:p>
            <a:pPr algn="l"/>
            <a:endParaRPr lang="sv-SE" sz="4000" dirty="0">
              <a:latin typeface="Leelawadee" panose="020B0502040204020203" pitchFamily="34" charset="-34"/>
              <a:cs typeface="Leelawadee" panose="020B0502040204020203" pitchFamily="34" charset="-34"/>
            </a:endParaRPr>
          </a:p>
          <a:p>
            <a:pPr algn="l"/>
            <a:r>
              <a:rPr lang="sv-SE" sz="3200" dirty="0">
                <a:latin typeface="Leelawadee" panose="020B0502040204020203" pitchFamily="34" charset="-34"/>
                <a:cs typeface="Leelawadee" panose="020B0502040204020203" pitchFamily="34" charset="-34"/>
              </a:rPr>
              <a:t>”Vi vill se levande sjö- och vattenlandskap där en mångfald av ekonomiska, ekologiska, sociala och kulturella värden används och utvecklas tillsammans på ett hållbart sätt”?</a:t>
            </a:r>
          </a:p>
          <a:p>
            <a:endParaRPr lang="sv-SE" sz="4000" dirty="0">
              <a:latin typeface="Leelawadee" panose="020B0502040204020203" pitchFamily="34" charset="-34"/>
              <a:cs typeface="Leelawadee" panose="020B0502040204020203" pitchFamily="34" charset="-34"/>
            </a:endParaRPr>
          </a:p>
          <a:p>
            <a:endParaRPr lang="sv-SE" sz="40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299975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710233" y="1619975"/>
            <a:ext cx="4954802" cy="3701719"/>
          </a:xfrm>
          <a:prstGeom prst="rect">
            <a:avLst/>
          </a:prstGeom>
          <a:noFill/>
        </p:spPr>
        <p:txBody>
          <a:bodyPr wrap="square" rtlCol="0">
            <a:spAutoFit/>
          </a:bodyPr>
          <a:lstStyle/>
          <a:p>
            <a:pPr algn="l">
              <a:lnSpc>
                <a:spcPct val="150000"/>
              </a:lnSpc>
            </a:pPr>
            <a:r>
              <a:rPr lang="sv-SE" sz="1800" dirty="0">
                <a:latin typeface="Leelawadee" panose="020B0502040204020203" pitchFamily="34" charset="-34"/>
                <a:cs typeface="Leelawadee" panose="020B0502040204020203" pitchFamily="34" charset="-34"/>
              </a:rPr>
              <a:t>”Vattendirektivet ger hela Europa samma plattform att jobba för bättre vatten. I Sverige är det vattenförvaltningsförordningen som ska se till så att vattendirektivet följs. Arbetet med att förbättra vattenkvaliteten sker i </a:t>
            </a:r>
            <a:r>
              <a:rPr lang="sv-SE" sz="1800" b="1" dirty="0">
                <a:latin typeface="Leelawadee" panose="020B0502040204020203" pitchFamily="34" charset="-34"/>
                <a:cs typeface="Leelawadee" panose="020B0502040204020203" pitchFamily="34" charset="-34"/>
              </a:rPr>
              <a:t>sexåriga cykler </a:t>
            </a:r>
            <a:r>
              <a:rPr lang="sv-SE" sz="1800" dirty="0">
                <a:latin typeface="Leelawadee" panose="020B0502040204020203" pitchFamily="34" charset="-34"/>
                <a:cs typeface="Leelawadee" panose="020B0502040204020203" pitchFamily="34" charset="-34"/>
              </a:rPr>
              <a:t>och för varje ny period förfinas kunskaperna om våra vattenmiljöer vilket ger bättre underlag till besluten”</a:t>
            </a:r>
          </a:p>
          <a:p>
            <a:pPr algn="l">
              <a:lnSpc>
                <a:spcPct val="150000"/>
              </a:lnSpc>
            </a:pPr>
            <a:endParaRPr lang="sv-SE" sz="1400" dirty="0">
              <a:latin typeface="Leelawadee" panose="020B0502040204020203" pitchFamily="34" charset="-34"/>
              <a:cs typeface="Leelawadee" panose="020B0502040204020203" pitchFamily="34" charset="-34"/>
            </a:endParaRP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7" name="textruta 6">
            <a:extLst>
              <a:ext uri="{FF2B5EF4-FFF2-40B4-BE49-F238E27FC236}">
                <a16:creationId xmlns:a16="http://schemas.microsoft.com/office/drawing/2014/main" id="{8DBCD982-1EC2-412A-BA2A-E09A57B9F9B9}"/>
              </a:ext>
            </a:extLst>
          </p:cNvPr>
          <p:cNvSpPr txBox="1"/>
          <p:nvPr/>
        </p:nvSpPr>
        <p:spPr>
          <a:xfrm rot="425911">
            <a:off x="6654437" y="1957012"/>
            <a:ext cx="3074534"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EU:s vattendirektiv</a:t>
            </a:r>
          </a:p>
          <a:p>
            <a:r>
              <a:rPr lang="sv-SE" sz="1400" b="1" dirty="0">
                <a:solidFill>
                  <a:schemeClr val="bg1"/>
                </a:solidFill>
                <a:latin typeface="Leelawadee" panose="020B0502040204020203" pitchFamily="34" charset="-34"/>
                <a:cs typeface="Leelawadee" panose="020B0502040204020203" pitchFamily="34" charset="-34"/>
              </a:rPr>
              <a:t>2000/60/EG </a:t>
            </a:r>
          </a:p>
        </p:txBody>
      </p:sp>
      <p:sp>
        <p:nvSpPr>
          <p:cNvPr id="8" name="textruta 7">
            <a:extLst>
              <a:ext uri="{FF2B5EF4-FFF2-40B4-BE49-F238E27FC236}">
                <a16:creationId xmlns:a16="http://schemas.microsoft.com/office/drawing/2014/main" id="{92FBC969-F984-4C40-824F-A129AE6D32BA}"/>
              </a:ext>
            </a:extLst>
          </p:cNvPr>
          <p:cNvSpPr txBox="1"/>
          <p:nvPr/>
        </p:nvSpPr>
        <p:spPr>
          <a:xfrm rot="21342641">
            <a:off x="6987665" y="2972313"/>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Vattenförvaltningsförordning (2004:660)</a:t>
            </a:r>
          </a:p>
        </p:txBody>
      </p:sp>
      <p:sp>
        <p:nvSpPr>
          <p:cNvPr id="9" name="textruta 8">
            <a:extLst>
              <a:ext uri="{FF2B5EF4-FFF2-40B4-BE49-F238E27FC236}">
                <a16:creationId xmlns:a16="http://schemas.microsoft.com/office/drawing/2014/main" id="{FBDBF025-D2BB-40CF-8CD6-DD867BC2654C}"/>
              </a:ext>
            </a:extLst>
          </p:cNvPr>
          <p:cNvSpPr txBox="1"/>
          <p:nvPr/>
        </p:nvSpPr>
        <p:spPr>
          <a:xfrm>
            <a:off x="6652885" y="3957524"/>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Förvaltningsplaner och</a:t>
            </a:r>
          </a:p>
          <a:p>
            <a:r>
              <a:rPr lang="sv-SE" sz="1400" b="1" dirty="0">
                <a:solidFill>
                  <a:schemeClr val="bg1"/>
                </a:solidFill>
                <a:latin typeface="Leelawadee" panose="020B0502040204020203" pitchFamily="34" charset="-34"/>
                <a:cs typeface="Leelawadee" panose="020B0502040204020203" pitchFamily="34" charset="-34"/>
              </a:rPr>
              <a:t>åtgärdsprogram</a:t>
            </a:r>
          </a:p>
        </p:txBody>
      </p:sp>
      <p:sp>
        <p:nvSpPr>
          <p:cNvPr id="11" name="textruta 10">
            <a:extLst>
              <a:ext uri="{FF2B5EF4-FFF2-40B4-BE49-F238E27FC236}">
                <a16:creationId xmlns:a16="http://schemas.microsoft.com/office/drawing/2014/main" id="{83FC0B34-CD71-469B-BAB3-15C0847F1FDD}"/>
              </a:ext>
            </a:extLst>
          </p:cNvPr>
          <p:cNvSpPr txBox="1"/>
          <p:nvPr/>
        </p:nvSpPr>
        <p:spPr>
          <a:xfrm>
            <a:off x="654456" y="636459"/>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3030532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689213" y="1619975"/>
            <a:ext cx="4954802" cy="4491935"/>
          </a:xfrm>
          <a:prstGeom prst="rect">
            <a:avLst/>
          </a:prstGeom>
          <a:noFill/>
        </p:spPr>
        <p:txBody>
          <a:bodyPr wrap="square" rtlCol="0">
            <a:spAutoFit/>
          </a:bodyPr>
          <a:lstStyle/>
          <a:p>
            <a:pPr algn="l">
              <a:lnSpc>
                <a:spcPct val="150000"/>
              </a:lnSpc>
            </a:pPr>
            <a:r>
              <a:rPr lang="sv-SE" sz="1400" dirty="0">
                <a:latin typeface="Leelawadee" panose="020B0502040204020203" pitchFamily="34" charset="-34"/>
                <a:cs typeface="Leelawadee" panose="020B0502040204020203" pitchFamily="34" charset="-34"/>
              </a:rPr>
              <a:t>En </a:t>
            </a:r>
            <a:r>
              <a:rPr lang="sv-SE" sz="1400" b="1" dirty="0">
                <a:latin typeface="Leelawadee" panose="020B0502040204020203" pitchFamily="34" charset="-34"/>
                <a:cs typeface="Leelawadee" panose="020B0502040204020203" pitchFamily="34" charset="-34"/>
              </a:rPr>
              <a:t>miljökvalitetsnorm</a:t>
            </a:r>
            <a:r>
              <a:rPr lang="sv-SE" sz="1400" dirty="0">
                <a:latin typeface="Leelawadee" panose="020B0502040204020203" pitchFamily="34" charset="-34"/>
                <a:cs typeface="Leelawadee" panose="020B0502040204020203" pitchFamily="34" charset="-34"/>
              </a:rPr>
              <a:t> är ett kvalitetskrav som ska uppnås. Utgångspunkten för normen är tillståndet i miljön och vad människan bedöms kunna utsättas för utan att ta alltför stor skada. Miljökvalitetsnormer finns för flera områden, bland annat vatten, och används för att bestämma </a:t>
            </a:r>
            <a:r>
              <a:rPr lang="sv-SE" sz="1400" i="1" dirty="0">
                <a:latin typeface="Leelawadee" panose="020B0502040204020203" pitchFamily="34" charset="-34"/>
                <a:cs typeface="Leelawadee" panose="020B0502040204020203" pitchFamily="34" charset="-34"/>
              </a:rPr>
              <a:t>vilken kvalitet på vattnet som ska uppnås till en viss tidpunkt</a:t>
            </a:r>
            <a:r>
              <a:rPr lang="sv-SE" sz="1400" dirty="0">
                <a:latin typeface="Leelawadee" panose="020B0502040204020203" pitchFamily="34" charset="-34"/>
                <a:cs typeface="Leelawadee" panose="020B0502040204020203" pitchFamily="34" charset="-34"/>
              </a:rPr>
              <a:t>. Varje vattenförekomst har en miljökvalitetsnorm som anger vilken status den ska ha vid en viss tidpunkt. </a:t>
            </a:r>
          </a:p>
          <a:p>
            <a:pPr algn="l">
              <a:lnSpc>
                <a:spcPct val="150000"/>
              </a:lnSpc>
            </a:pPr>
            <a:endParaRPr lang="sv-SE" sz="1400" dirty="0">
              <a:latin typeface="Leelawadee" panose="020B0502040204020203" pitchFamily="34" charset="-34"/>
              <a:cs typeface="Leelawadee" panose="020B0502040204020203" pitchFamily="34" charset="-34"/>
            </a:endParaRPr>
          </a:p>
          <a:p>
            <a:pPr algn="l">
              <a:lnSpc>
                <a:spcPct val="150000"/>
              </a:lnSpc>
            </a:pPr>
            <a:r>
              <a:rPr lang="sv-SE" sz="1400" dirty="0">
                <a:latin typeface="Leelawadee" panose="020B0502040204020203" pitchFamily="34" charset="-34"/>
                <a:cs typeface="Leelawadee" panose="020B0502040204020203" pitchFamily="34" charset="-34"/>
              </a:rPr>
              <a:t>Kommuner och myndigheter har vid planering, tillsyn och tillståndsgivning huvudansvaret för att normerna följs</a:t>
            </a:r>
          </a:p>
          <a:p>
            <a:pPr algn="l">
              <a:lnSpc>
                <a:spcPct val="150000"/>
              </a:lnSpc>
            </a:pPr>
            <a:endParaRPr lang="sv-SE" sz="1400" dirty="0">
              <a:latin typeface="Leelawadee" panose="020B0502040204020203" pitchFamily="34" charset="-34"/>
              <a:cs typeface="Leelawadee" panose="020B0502040204020203" pitchFamily="34" charset="-34"/>
            </a:endParaRPr>
          </a:p>
          <a:p>
            <a:pPr algn="l">
              <a:lnSpc>
                <a:spcPct val="150000"/>
              </a:lnSpc>
            </a:pPr>
            <a:r>
              <a:rPr lang="sv-SE" sz="1200" dirty="0">
                <a:latin typeface="Leelawadee" panose="020B0502040204020203" pitchFamily="34" charset="-34"/>
                <a:cs typeface="Leelawadee" panose="020B0502040204020203" pitchFamily="34" charset="-34"/>
              </a:rPr>
              <a:t>https://www.riksdagen.se/sv/dokument-lagar/dokument/svensk-forfattningssamling/miljobalk-1998808_sfs-1998-808</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7" name="textruta 6">
            <a:extLst>
              <a:ext uri="{FF2B5EF4-FFF2-40B4-BE49-F238E27FC236}">
                <a16:creationId xmlns:a16="http://schemas.microsoft.com/office/drawing/2014/main" id="{8DBCD982-1EC2-412A-BA2A-E09A57B9F9B9}"/>
              </a:ext>
            </a:extLst>
          </p:cNvPr>
          <p:cNvSpPr txBox="1"/>
          <p:nvPr/>
        </p:nvSpPr>
        <p:spPr>
          <a:xfrm rot="425911">
            <a:off x="6654437" y="1957012"/>
            <a:ext cx="3074534"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EU:s vattendirektiv</a:t>
            </a:r>
          </a:p>
          <a:p>
            <a:r>
              <a:rPr lang="sv-SE" sz="1400" b="1" dirty="0">
                <a:solidFill>
                  <a:schemeClr val="bg1"/>
                </a:solidFill>
                <a:latin typeface="Leelawadee" panose="020B0502040204020203" pitchFamily="34" charset="-34"/>
                <a:cs typeface="Leelawadee" panose="020B0502040204020203" pitchFamily="34" charset="-34"/>
              </a:rPr>
              <a:t>2000/60/EG </a:t>
            </a:r>
          </a:p>
        </p:txBody>
      </p:sp>
      <p:sp>
        <p:nvSpPr>
          <p:cNvPr id="8" name="textruta 7">
            <a:extLst>
              <a:ext uri="{FF2B5EF4-FFF2-40B4-BE49-F238E27FC236}">
                <a16:creationId xmlns:a16="http://schemas.microsoft.com/office/drawing/2014/main" id="{92FBC969-F984-4C40-824F-A129AE6D32BA}"/>
              </a:ext>
            </a:extLst>
          </p:cNvPr>
          <p:cNvSpPr txBox="1"/>
          <p:nvPr/>
        </p:nvSpPr>
        <p:spPr>
          <a:xfrm rot="21342641">
            <a:off x="6987665" y="2972313"/>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Vattenförvaltningsförordning (2004:660)</a:t>
            </a:r>
          </a:p>
        </p:txBody>
      </p:sp>
      <p:sp>
        <p:nvSpPr>
          <p:cNvPr id="9" name="textruta 8">
            <a:extLst>
              <a:ext uri="{FF2B5EF4-FFF2-40B4-BE49-F238E27FC236}">
                <a16:creationId xmlns:a16="http://schemas.microsoft.com/office/drawing/2014/main" id="{FBDBF025-D2BB-40CF-8CD6-DD867BC2654C}"/>
              </a:ext>
            </a:extLst>
          </p:cNvPr>
          <p:cNvSpPr txBox="1"/>
          <p:nvPr/>
        </p:nvSpPr>
        <p:spPr>
          <a:xfrm>
            <a:off x="6652885" y="3957524"/>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Förvaltningsplaner och</a:t>
            </a:r>
          </a:p>
          <a:p>
            <a:r>
              <a:rPr lang="sv-SE" sz="1400" b="1" dirty="0">
                <a:solidFill>
                  <a:schemeClr val="bg1"/>
                </a:solidFill>
                <a:latin typeface="Leelawadee" panose="020B0502040204020203" pitchFamily="34" charset="-34"/>
                <a:cs typeface="Leelawadee" panose="020B0502040204020203" pitchFamily="34" charset="-34"/>
              </a:rPr>
              <a:t>åtgärdsprogram</a:t>
            </a:r>
          </a:p>
        </p:txBody>
      </p:sp>
      <p:sp>
        <p:nvSpPr>
          <p:cNvPr id="11" name="textruta 10">
            <a:extLst>
              <a:ext uri="{FF2B5EF4-FFF2-40B4-BE49-F238E27FC236}">
                <a16:creationId xmlns:a16="http://schemas.microsoft.com/office/drawing/2014/main" id="{EED67FB4-A62B-412C-8B3B-962DC98F0A28}"/>
              </a:ext>
            </a:extLst>
          </p:cNvPr>
          <p:cNvSpPr txBox="1"/>
          <p:nvPr/>
        </p:nvSpPr>
        <p:spPr>
          <a:xfrm rot="21028330">
            <a:off x="6195685" y="4898136"/>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Miljökvalitetsnormer</a:t>
            </a:r>
            <a:br>
              <a:rPr lang="sv-SE" sz="1400" b="1" dirty="0">
                <a:solidFill>
                  <a:schemeClr val="bg1"/>
                </a:solidFill>
                <a:latin typeface="Leelawadee" panose="020B0502040204020203" pitchFamily="34" charset="-34"/>
                <a:cs typeface="Leelawadee" panose="020B0502040204020203" pitchFamily="34" charset="-34"/>
              </a:rPr>
            </a:br>
            <a:r>
              <a:rPr lang="sv-SE" sz="1400" b="1" dirty="0">
                <a:solidFill>
                  <a:schemeClr val="bg1"/>
                </a:solidFill>
                <a:latin typeface="Leelawadee" panose="020B0502040204020203" pitchFamily="34" charset="-34"/>
                <a:cs typeface="Leelawadee" panose="020B0502040204020203" pitchFamily="34" charset="-34"/>
              </a:rPr>
              <a:t>(God ekologisk status)</a:t>
            </a:r>
          </a:p>
        </p:txBody>
      </p:sp>
      <p:sp>
        <p:nvSpPr>
          <p:cNvPr id="12" name="textruta 11">
            <a:extLst>
              <a:ext uri="{FF2B5EF4-FFF2-40B4-BE49-F238E27FC236}">
                <a16:creationId xmlns:a16="http://schemas.microsoft.com/office/drawing/2014/main" id="{47B3227B-B990-414E-B1DE-C25533BE1C6B}"/>
              </a:ext>
            </a:extLst>
          </p:cNvPr>
          <p:cNvSpPr txBox="1"/>
          <p:nvPr/>
        </p:nvSpPr>
        <p:spPr>
          <a:xfrm>
            <a:off x="654456" y="636459"/>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548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34954" y="1275844"/>
            <a:ext cx="1957891" cy="5999271"/>
          </a:xfrm>
          <a:prstGeom prst="rect">
            <a:avLst/>
          </a:prstGeom>
          <a:noFill/>
        </p:spPr>
        <p:txBody>
          <a:bodyPr wrap="square" rtlCol="0">
            <a:spAutoFit/>
          </a:bodyPr>
          <a:lstStyle/>
          <a:p>
            <a:pPr algn="l">
              <a:lnSpc>
                <a:spcPct val="150000"/>
              </a:lnSpc>
            </a:pPr>
            <a:r>
              <a:rPr lang="sv-SE" sz="1200" b="1" dirty="0">
                <a:latin typeface="Leelawadee" panose="020B0502040204020203" pitchFamily="34" charset="-34"/>
                <a:cs typeface="Leelawadee" panose="020B0502040204020203" pitchFamily="34" charset="-34"/>
              </a:rPr>
              <a:t>Introduktion till vattenförvaltning </a:t>
            </a:r>
          </a:p>
          <a:p>
            <a:pPr algn="l">
              <a:lnSpc>
                <a:spcPct val="150000"/>
              </a:lnSpc>
            </a:pPr>
            <a:r>
              <a:rPr lang="sv-SE" sz="1200" dirty="0">
                <a:latin typeface="Leelawadee" panose="020B0502040204020203" pitchFamily="34" charset="-34"/>
                <a:cs typeface="Leelawadee" panose="020B0502040204020203" pitchFamily="34" charset="-34"/>
              </a:rPr>
              <a:t>Svensk vattenförvaltning syftar till att vi ska förbättra våra vatten och skapa en långsiktig hållbar förvaltning av våra sjöar, vattendrag, kust samt grundvatten. </a:t>
            </a:r>
          </a:p>
          <a:p>
            <a:pPr algn="l">
              <a:lnSpc>
                <a:spcPct val="150000"/>
              </a:lnSpc>
            </a:pPr>
            <a:endParaRPr lang="sv-SE" sz="1200" dirty="0">
              <a:latin typeface="Leelawadee" panose="020B0502040204020203" pitchFamily="34" charset="-34"/>
              <a:cs typeface="Leelawadee" panose="020B0502040204020203" pitchFamily="34" charset="-34"/>
            </a:endParaRPr>
          </a:p>
          <a:p>
            <a:pPr algn="l">
              <a:lnSpc>
                <a:spcPct val="150000"/>
              </a:lnSpc>
            </a:pPr>
            <a:r>
              <a:rPr lang="sv-SE" sz="1200" dirty="0">
                <a:latin typeface="Leelawadee" panose="020B0502040204020203" pitchFamily="34" charset="-34"/>
                <a:cs typeface="Leelawadee" panose="020B0502040204020203" pitchFamily="34" charset="-34"/>
              </a:rPr>
              <a:t>Vi är många som arbetar med vattendirektivet i Sverige. Myndigheter, </a:t>
            </a:r>
            <a:r>
              <a:rPr lang="sv-SE" sz="1200" b="1" dirty="0">
                <a:latin typeface="Leelawadee" panose="020B0502040204020203" pitchFamily="34" charset="-34"/>
                <a:cs typeface="Leelawadee" panose="020B0502040204020203" pitchFamily="34" charset="-34"/>
              </a:rPr>
              <a:t>organisationer</a:t>
            </a:r>
            <a:r>
              <a:rPr lang="sv-SE" sz="1200" dirty="0">
                <a:latin typeface="Leelawadee" panose="020B0502040204020203" pitchFamily="34" charset="-34"/>
                <a:cs typeface="Leelawadee" panose="020B0502040204020203" pitchFamily="34" charset="-34"/>
              </a:rPr>
              <a:t>, kommuner och privatpersoner med flera jobbar tillsammans för att nå målet: att följa de miljökvalitetsnormer som beslutats. </a:t>
            </a:r>
          </a:p>
          <a:p>
            <a:pPr algn="l">
              <a:lnSpc>
                <a:spcPct val="150000"/>
              </a:lnSpc>
            </a:pPr>
            <a:endParaRPr lang="sv-SE" sz="1800" dirty="0">
              <a:latin typeface="Leelawadee" panose="020B0502040204020203" pitchFamily="34" charset="-34"/>
              <a:cs typeface="Leelawadee" panose="020B0502040204020203" pitchFamily="34" charset="-34"/>
            </a:endParaRP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7" name="textruta 6">
            <a:extLst>
              <a:ext uri="{FF2B5EF4-FFF2-40B4-BE49-F238E27FC236}">
                <a16:creationId xmlns:a16="http://schemas.microsoft.com/office/drawing/2014/main" id="{4C57487A-0EB0-4A4C-92DE-140D7AE848E4}"/>
              </a:ext>
            </a:extLst>
          </p:cNvPr>
          <p:cNvSpPr txBox="1"/>
          <p:nvPr/>
        </p:nvSpPr>
        <p:spPr>
          <a:xfrm rot="425911">
            <a:off x="6654437" y="1140932"/>
            <a:ext cx="3074534"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EU:s vattendirektiv</a:t>
            </a:r>
          </a:p>
          <a:p>
            <a:r>
              <a:rPr lang="sv-SE" sz="1400" b="1" dirty="0">
                <a:solidFill>
                  <a:schemeClr val="bg1"/>
                </a:solidFill>
                <a:latin typeface="Leelawadee" panose="020B0502040204020203" pitchFamily="34" charset="-34"/>
                <a:cs typeface="Leelawadee" panose="020B0502040204020203" pitchFamily="34" charset="-34"/>
              </a:rPr>
              <a:t>2000/60/EG </a:t>
            </a:r>
          </a:p>
        </p:txBody>
      </p:sp>
      <p:sp>
        <p:nvSpPr>
          <p:cNvPr id="8" name="textruta 7">
            <a:extLst>
              <a:ext uri="{FF2B5EF4-FFF2-40B4-BE49-F238E27FC236}">
                <a16:creationId xmlns:a16="http://schemas.microsoft.com/office/drawing/2014/main" id="{AAE5296A-5EEE-4F5F-BA43-B7FD45C3F7FA}"/>
              </a:ext>
            </a:extLst>
          </p:cNvPr>
          <p:cNvSpPr txBox="1"/>
          <p:nvPr/>
        </p:nvSpPr>
        <p:spPr>
          <a:xfrm rot="21342641">
            <a:off x="6987665" y="1959589"/>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Vattenförvaltningsförordning (2004:660)</a:t>
            </a:r>
          </a:p>
        </p:txBody>
      </p:sp>
      <p:sp>
        <p:nvSpPr>
          <p:cNvPr id="9" name="textruta 8">
            <a:extLst>
              <a:ext uri="{FF2B5EF4-FFF2-40B4-BE49-F238E27FC236}">
                <a16:creationId xmlns:a16="http://schemas.microsoft.com/office/drawing/2014/main" id="{E90B957D-ED70-4F2D-8C2E-64D44CE43DA6}"/>
              </a:ext>
            </a:extLst>
          </p:cNvPr>
          <p:cNvSpPr txBox="1"/>
          <p:nvPr/>
        </p:nvSpPr>
        <p:spPr>
          <a:xfrm>
            <a:off x="6525066" y="2596084"/>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Förvaltningsplaner och</a:t>
            </a:r>
          </a:p>
          <a:p>
            <a:r>
              <a:rPr lang="sv-SE" sz="1400" b="1" dirty="0">
                <a:solidFill>
                  <a:schemeClr val="bg1"/>
                </a:solidFill>
                <a:latin typeface="Leelawadee" panose="020B0502040204020203" pitchFamily="34" charset="-34"/>
                <a:cs typeface="Leelawadee" panose="020B0502040204020203" pitchFamily="34" charset="-34"/>
              </a:rPr>
              <a:t>åtgärdsprogram</a:t>
            </a:r>
          </a:p>
        </p:txBody>
      </p:sp>
      <p:sp>
        <p:nvSpPr>
          <p:cNvPr id="11" name="textruta 10">
            <a:extLst>
              <a:ext uri="{FF2B5EF4-FFF2-40B4-BE49-F238E27FC236}">
                <a16:creationId xmlns:a16="http://schemas.microsoft.com/office/drawing/2014/main" id="{5EF94350-FEC9-4624-B5CC-6A8E5CDEE1DE}"/>
              </a:ext>
            </a:extLst>
          </p:cNvPr>
          <p:cNvSpPr txBox="1"/>
          <p:nvPr/>
        </p:nvSpPr>
        <p:spPr>
          <a:xfrm rot="21028330">
            <a:off x="6754141" y="3299074"/>
            <a:ext cx="3048628" cy="523220"/>
          </a:xfrm>
          <a:prstGeom prst="rect">
            <a:avLst/>
          </a:prstGeom>
          <a:solidFill>
            <a:schemeClr val="accent2">
              <a:lumMod val="75000"/>
            </a:schemeClr>
          </a:solidFill>
          <a:ln>
            <a:noFill/>
          </a:ln>
        </p:spPr>
        <p:txBody>
          <a:bodyPr wrap="square" rtlCol="0">
            <a:spAutoFit/>
          </a:bodyPr>
          <a:lstStyle/>
          <a:p>
            <a:r>
              <a:rPr lang="sv-SE" sz="1400" b="1" dirty="0">
                <a:solidFill>
                  <a:schemeClr val="bg1"/>
                </a:solidFill>
                <a:latin typeface="Leelawadee" panose="020B0502040204020203" pitchFamily="34" charset="-34"/>
                <a:cs typeface="Leelawadee" panose="020B0502040204020203" pitchFamily="34" charset="-34"/>
              </a:rPr>
              <a:t>Miljökvalitetsnormer</a:t>
            </a:r>
            <a:br>
              <a:rPr lang="sv-SE" sz="1400" b="1" dirty="0">
                <a:solidFill>
                  <a:schemeClr val="bg1"/>
                </a:solidFill>
                <a:latin typeface="Leelawadee" panose="020B0502040204020203" pitchFamily="34" charset="-34"/>
                <a:cs typeface="Leelawadee" panose="020B0502040204020203" pitchFamily="34" charset="-34"/>
              </a:rPr>
            </a:br>
            <a:r>
              <a:rPr lang="sv-SE" sz="1400" b="1" dirty="0">
                <a:solidFill>
                  <a:schemeClr val="bg1"/>
                </a:solidFill>
                <a:latin typeface="Leelawadee" panose="020B0502040204020203" pitchFamily="34" charset="-34"/>
                <a:cs typeface="Leelawadee" panose="020B0502040204020203" pitchFamily="34" charset="-34"/>
              </a:rPr>
              <a:t>(God ekologisk status)</a:t>
            </a:r>
          </a:p>
        </p:txBody>
      </p:sp>
      <p:sp>
        <p:nvSpPr>
          <p:cNvPr id="12" name="Ellips 11">
            <a:extLst>
              <a:ext uri="{FF2B5EF4-FFF2-40B4-BE49-F238E27FC236}">
                <a16:creationId xmlns:a16="http://schemas.microsoft.com/office/drawing/2014/main" id="{0FE19F3D-05AE-46AE-8412-2BED1755C836}"/>
              </a:ext>
            </a:extLst>
          </p:cNvPr>
          <p:cNvSpPr/>
          <p:nvPr/>
        </p:nvSpPr>
        <p:spPr bwMode="auto">
          <a:xfrm rot="21228733">
            <a:off x="6089869" y="4173865"/>
            <a:ext cx="1936955" cy="523220"/>
          </a:xfrm>
          <a:prstGeom prst="ellipse">
            <a:avLst/>
          </a:prstGeom>
          <a:solidFill>
            <a:srgbClr val="0070C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Tillsyn</a:t>
            </a:r>
          </a:p>
        </p:txBody>
      </p:sp>
      <p:sp>
        <p:nvSpPr>
          <p:cNvPr id="13" name="Ellips 12">
            <a:extLst>
              <a:ext uri="{FF2B5EF4-FFF2-40B4-BE49-F238E27FC236}">
                <a16:creationId xmlns:a16="http://schemas.microsoft.com/office/drawing/2014/main" id="{1527798D-498A-4317-996E-33E7B22C2203}"/>
              </a:ext>
            </a:extLst>
          </p:cNvPr>
          <p:cNvSpPr/>
          <p:nvPr/>
        </p:nvSpPr>
        <p:spPr bwMode="auto">
          <a:xfrm rot="592617">
            <a:off x="7284065" y="4597723"/>
            <a:ext cx="1936955" cy="523220"/>
          </a:xfrm>
          <a:prstGeom prst="ellipse">
            <a:avLst/>
          </a:prstGeom>
          <a:solidFill>
            <a:srgbClr val="0070C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Tillstånd</a:t>
            </a:r>
          </a:p>
        </p:txBody>
      </p:sp>
      <p:sp>
        <p:nvSpPr>
          <p:cNvPr id="14" name="Ellips 13">
            <a:extLst>
              <a:ext uri="{FF2B5EF4-FFF2-40B4-BE49-F238E27FC236}">
                <a16:creationId xmlns:a16="http://schemas.microsoft.com/office/drawing/2014/main" id="{092418C2-AD13-4F67-8639-22CD00BDF6F7}"/>
              </a:ext>
            </a:extLst>
          </p:cNvPr>
          <p:cNvSpPr/>
          <p:nvPr/>
        </p:nvSpPr>
        <p:spPr bwMode="auto">
          <a:xfrm rot="21228733">
            <a:off x="8283063" y="5048460"/>
            <a:ext cx="1936955" cy="523220"/>
          </a:xfrm>
          <a:prstGeom prst="ellipse">
            <a:avLst/>
          </a:prstGeom>
          <a:solidFill>
            <a:srgbClr val="0070C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Planering</a:t>
            </a:r>
          </a:p>
        </p:txBody>
      </p:sp>
      <p:pic>
        <p:nvPicPr>
          <p:cNvPr id="2" name="Bildobjekt 1">
            <a:extLst>
              <a:ext uri="{FF2B5EF4-FFF2-40B4-BE49-F238E27FC236}">
                <a16:creationId xmlns:a16="http://schemas.microsoft.com/office/drawing/2014/main" id="{138C1183-D279-4231-93C1-AAEB696B5A0C}"/>
              </a:ext>
            </a:extLst>
          </p:cNvPr>
          <p:cNvPicPr>
            <a:picLocks noChangeAspect="1"/>
          </p:cNvPicPr>
          <p:nvPr/>
        </p:nvPicPr>
        <p:blipFill>
          <a:blip r:embed="rId5"/>
          <a:stretch>
            <a:fillRect/>
          </a:stretch>
        </p:blipFill>
        <p:spPr>
          <a:xfrm>
            <a:off x="3499448" y="2953489"/>
            <a:ext cx="2584002" cy="607195"/>
          </a:xfrm>
          <a:prstGeom prst="rect">
            <a:avLst/>
          </a:prstGeom>
        </p:spPr>
      </p:pic>
      <p:sp>
        <p:nvSpPr>
          <p:cNvPr id="3" name="Vänster klammerparentes 2">
            <a:extLst>
              <a:ext uri="{FF2B5EF4-FFF2-40B4-BE49-F238E27FC236}">
                <a16:creationId xmlns:a16="http://schemas.microsoft.com/office/drawing/2014/main" id="{E1DBE8E3-1AC6-4B14-9281-52882EACF0F6}"/>
              </a:ext>
            </a:extLst>
          </p:cNvPr>
          <p:cNvSpPr/>
          <p:nvPr/>
        </p:nvSpPr>
        <p:spPr bwMode="auto">
          <a:xfrm>
            <a:off x="6206200" y="2712020"/>
            <a:ext cx="168610" cy="1103821"/>
          </a:xfrm>
          <a:prstGeom prst="leftBrac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sv-SE" sz="3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pic>
        <p:nvPicPr>
          <p:cNvPr id="4" name="Bildobjekt 3">
            <a:extLst>
              <a:ext uri="{FF2B5EF4-FFF2-40B4-BE49-F238E27FC236}">
                <a16:creationId xmlns:a16="http://schemas.microsoft.com/office/drawing/2014/main" id="{067146D1-A314-4355-B564-C446FA0017A4}"/>
              </a:ext>
            </a:extLst>
          </p:cNvPr>
          <p:cNvPicPr>
            <a:picLocks noChangeAspect="1"/>
          </p:cNvPicPr>
          <p:nvPr/>
        </p:nvPicPr>
        <p:blipFill>
          <a:blip r:embed="rId6"/>
          <a:stretch>
            <a:fillRect/>
          </a:stretch>
        </p:blipFill>
        <p:spPr>
          <a:xfrm>
            <a:off x="4225318" y="4405848"/>
            <a:ext cx="1467558" cy="877344"/>
          </a:xfrm>
          <a:prstGeom prst="rect">
            <a:avLst/>
          </a:prstGeom>
        </p:spPr>
      </p:pic>
      <p:sp>
        <p:nvSpPr>
          <p:cNvPr id="15" name="Ellips 14">
            <a:extLst>
              <a:ext uri="{FF2B5EF4-FFF2-40B4-BE49-F238E27FC236}">
                <a16:creationId xmlns:a16="http://schemas.microsoft.com/office/drawing/2014/main" id="{125857C2-8F6B-4C7B-8A59-6304BDDDD7FD}"/>
              </a:ext>
            </a:extLst>
          </p:cNvPr>
          <p:cNvSpPr/>
          <p:nvPr/>
        </p:nvSpPr>
        <p:spPr bwMode="auto">
          <a:xfrm>
            <a:off x="6254749" y="5103011"/>
            <a:ext cx="1936955" cy="523220"/>
          </a:xfrm>
          <a:prstGeom prst="ellipse">
            <a:avLst/>
          </a:prstGeom>
          <a:solidFill>
            <a:srgbClr val="0070C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Restaurering</a:t>
            </a:r>
          </a:p>
        </p:txBody>
      </p:sp>
      <p:sp>
        <p:nvSpPr>
          <p:cNvPr id="16" name="Ellips 15">
            <a:extLst>
              <a:ext uri="{FF2B5EF4-FFF2-40B4-BE49-F238E27FC236}">
                <a16:creationId xmlns:a16="http://schemas.microsoft.com/office/drawing/2014/main" id="{032F5E48-7692-43FA-ADEC-032EADB4D0AB}"/>
              </a:ext>
            </a:extLst>
          </p:cNvPr>
          <p:cNvSpPr/>
          <p:nvPr/>
        </p:nvSpPr>
        <p:spPr bwMode="auto">
          <a:xfrm rot="21017830">
            <a:off x="6281469" y="5667680"/>
            <a:ext cx="1936955" cy="523220"/>
          </a:xfrm>
          <a:prstGeom prst="ellipse">
            <a:avLst/>
          </a:prstGeom>
          <a:solidFill>
            <a:srgbClr val="0070C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Vattenvård</a:t>
            </a:r>
          </a:p>
        </p:txBody>
      </p:sp>
      <p:pic>
        <p:nvPicPr>
          <p:cNvPr id="17" name="Bildobjekt 16">
            <a:extLst>
              <a:ext uri="{FF2B5EF4-FFF2-40B4-BE49-F238E27FC236}">
                <a16:creationId xmlns:a16="http://schemas.microsoft.com/office/drawing/2014/main" id="{133D934A-41F7-435F-9F42-CDDCF023661D}"/>
              </a:ext>
            </a:extLst>
          </p:cNvPr>
          <p:cNvPicPr>
            <a:picLocks noChangeAspect="1"/>
          </p:cNvPicPr>
          <p:nvPr/>
        </p:nvPicPr>
        <p:blipFill>
          <a:blip r:embed="rId7"/>
          <a:stretch>
            <a:fillRect/>
          </a:stretch>
        </p:blipFill>
        <p:spPr>
          <a:xfrm>
            <a:off x="3601490" y="1467432"/>
            <a:ext cx="1865245" cy="752330"/>
          </a:xfrm>
          <a:prstGeom prst="rect">
            <a:avLst/>
          </a:prstGeom>
        </p:spPr>
      </p:pic>
      <p:sp>
        <p:nvSpPr>
          <p:cNvPr id="18" name="Ellips 17">
            <a:extLst>
              <a:ext uri="{FF2B5EF4-FFF2-40B4-BE49-F238E27FC236}">
                <a16:creationId xmlns:a16="http://schemas.microsoft.com/office/drawing/2014/main" id="{1B7A3973-D49F-4753-806D-FDD384BCB5EE}"/>
              </a:ext>
            </a:extLst>
          </p:cNvPr>
          <p:cNvSpPr/>
          <p:nvPr/>
        </p:nvSpPr>
        <p:spPr bwMode="auto">
          <a:xfrm rot="21228733">
            <a:off x="5237720" y="1503293"/>
            <a:ext cx="1936955" cy="523220"/>
          </a:xfrm>
          <a:prstGeom prst="ellipse">
            <a:avLst/>
          </a:prstGeom>
          <a:solidFill>
            <a:srgbClr val="0070C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sv-SE" sz="1400" b="1" dirty="0">
                <a:solidFill>
                  <a:schemeClr val="bg1"/>
                </a:solidFill>
                <a:latin typeface="Leelawadee" panose="020B0502040204020203" pitchFamily="34" charset="-34"/>
                <a:cs typeface="Leelawadee" panose="020B0502040204020203" pitchFamily="34" charset="-34"/>
              </a:rPr>
              <a:t>Föreskrifter</a:t>
            </a:r>
            <a:endPar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endParaRPr>
          </a:p>
        </p:txBody>
      </p:sp>
      <p:sp>
        <p:nvSpPr>
          <p:cNvPr id="19" name="Ellips 18">
            <a:extLst>
              <a:ext uri="{FF2B5EF4-FFF2-40B4-BE49-F238E27FC236}">
                <a16:creationId xmlns:a16="http://schemas.microsoft.com/office/drawing/2014/main" id="{BDF13CA1-A91E-41E7-9ED6-F0252B152139}"/>
              </a:ext>
            </a:extLst>
          </p:cNvPr>
          <p:cNvSpPr/>
          <p:nvPr/>
        </p:nvSpPr>
        <p:spPr bwMode="auto">
          <a:xfrm rot="572805">
            <a:off x="5413965" y="2105501"/>
            <a:ext cx="1936955" cy="523220"/>
          </a:xfrm>
          <a:prstGeom prst="ellipse">
            <a:avLst/>
          </a:prstGeom>
          <a:solidFill>
            <a:srgbClr val="0070C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Vägledningar</a:t>
            </a:r>
          </a:p>
        </p:txBody>
      </p:sp>
      <p:sp>
        <p:nvSpPr>
          <p:cNvPr id="20" name="Rektangel 19">
            <a:extLst>
              <a:ext uri="{FF2B5EF4-FFF2-40B4-BE49-F238E27FC236}">
                <a16:creationId xmlns:a16="http://schemas.microsoft.com/office/drawing/2014/main" id="{CD7045AD-5DF1-4B59-976A-C3751832174E}"/>
              </a:ext>
            </a:extLst>
          </p:cNvPr>
          <p:cNvSpPr/>
          <p:nvPr/>
        </p:nvSpPr>
        <p:spPr bwMode="auto">
          <a:xfrm>
            <a:off x="2517053" y="5797275"/>
            <a:ext cx="3008671" cy="523220"/>
          </a:xfrm>
          <a:prstGeom prst="rect">
            <a:avLst/>
          </a:prstGeom>
          <a:no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sz="2000" dirty="0">
                <a:latin typeface="FrankRuehl" panose="020B0604020202020204" pitchFamily="34" charset="-79"/>
                <a:cs typeface="FrankRuehl" panose="020B0604020202020204" pitchFamily="34" charset="-79"/>
              </a:rPr>
              <a:t>Arbogaåns Vattenförbund</a:t>
            </a:r>
            <a:endParaRPr kumimoji="0" lang="sv-SE" sz="2000" b="0" i="0" u="none" strike="noStrike" cap="none" normalizeH="0" baseline="0" dirty="0">
              <a:ln>
                <a:noFill/>
              </a:ln>
              <a:solidFill>
                <a:srgbClr val="000000"/>
              </a:solidFill>
              <a:effectLst/>
              <a:latin typeface="FrankRuehl" panose="020B0604020202020204" pitchFamily="34" charset="-79"/>
              <a:cs typeface="FrankRuehl" panose="020B0604020202020204" pitchFamily="34" charset="-79"/>
              <a:sym typeface="Gill Sans" charset="0"/>
            </a:endParaRPr>
          </a:p>
        </p:txBody>
      </p:sp>
      <p:sp>
        <p:nvSpPr>
          <p:cNvPr id="21" name="Rektangel 20">
            <a:extLst>
              <a:ext uri="{FF2B5EF4-FFF2-40B4-BE49-F238E27FC236}">
                <a16:creationId xmlns:a16="http://schemas.microsoft.com/office/drawing/2014/main" id="{7966015E-4CF3-4945-9C2F-622BDCBF90D6}"/>
              </a:ext>
            </a:extLst>
          </p:cNvPr>
          <p:cNvSpPr/>
          <p:nvPr/>
        </p:nvSpPr>
        <p:spPr>
          <a:xfrm>
            <a:off x="3377723" y="6274615"/>
            <a:ext cx="2214111" cy="461665"/>
          </a:xfrm>
          <a:prstGeom prst="rect">
            <a:avLst/>
          </a:prstGeom>
        </p:spPr>
        <p:txBody>
          <a:bodyPr wrap="square">
            <a:spAutoFit/>
          </a:bodyPr>
          <a:lstStyle/>
          <a:p>
            <a:r>
              <a:rPr lang="sv-SE" sz="2400" b="1" dirty="0">
                <a:solidFill>
                  <a:srgbClr val="333333"/>
                </a:solidFill>
                <a:latin typeface="Avenir Light"/>
              </a:rPr>
              <a:t>Norasjöns </a:t>
            </a:r>
            <a:r>
              <a:rPr lang="sv-SE" sz="2400" b="1" dirty="0" err="1">
                <a:solidFill>
                  <a:srgbClr val="333333"/>
                </a:solidFill>
                <a:latin typeface="Avenir Light"/>
              </a:rPr>
              <a:t>fvof</a:t>
            </a:r>
            <a:endParaRPr lang="sv-SE" sz="2400" dirty="0"/>
          </a:p>
        </p:txBody>
      </p:sp>
      <p:sp>
        <p:nvSpPr>
          <p:cNvPr id="22" name="Rektangel 21">
            <a:extLst>
              <a:ext uri="{FF2B5EF4-FFF2-40B4-BE49-F238E27FC236}">
                <a16:creationId xmlns:a16="http://schemas.microsoft.com/office/drawing/2014/main" id="{A9AD5EC7-78F3-47F9-8679-76E1A3EE2DAC}"/>
              </a:ext>
            </a:extLst>
          </p:cNvPr>
          <p:cNvSpPr/>
          <p:nvPr/>
        </p:nvSpPr>
        <p:spPr>
          <a:xfrm>
            <a:off x="1429908" y="6768180"/>
            <a:ext cx="4611331" cy="369332"/>
          </a:xfrm>
          <a:prstGeom prst="rect">
            <a:avLst/>
          </a:prstGeom>
        </p:spPr>
        <p:txBody>
          <a:bodyPr wrap="square">
            <a:spAutoFit/>
          </a:bodyPr>
          <a:lstStyle/>
          <a:p>
            <a:r>
              <a:rPr lang="sv-SE" sz="1800" b="1" dirty="0">
                <a:solidFill>
                  <a:srgbClr val="333333"/>
                </a:solidFill>
                <a:latin typeface="Cooper Black" panose="0208090404030B020404" pitchFamily="18" charset="0"/>
              </a:rPr>
              <a:t>Nya och Gamla </a:t>
            </a:r>
            <a:r>
              <a:rPr lang="sv-SE" sz="1800" b="1" dirty="0" err="1">
                <a:solidFill>
                  <a:srgbClr val="333333"/>
                </a:solidFill>
                <a:latin typeface="Cooper Black" panose="0208090404030B020404" pitchFamily="18" charset="0"/>
              </a:rPr>
              <a:t>Pershyttans</a:t>
            </a:r>
            <a:r>
              <a:rPr lang="sv-SE" sz="1800" b="1" dirty="0">
                <a:solidFill>
                  <a:srgbClr val="333333"/>
                </a:solidFill>
                <a:latin typeface="Cooper Black" panose="0208090404030B020404" pitchFamily="18" charset="0"/>
              </a:rPr>
              <a:t> </a:t>
            </a:r>
            <a:r>
              <a:rPr lang="sv-SE" sz="1800" b="1" dirty="0" err="1">
                <a:solidFill>
                  <a:srgbClr val="333333"/>
                </a:solidFill>
                <a:latin typeface="Cooper Black" panose="0208090404030B020404" pitchFamily="18" charset="0"/>
              </a:rPr>
              <a:t>fvof</a:t>
            </a:r>
            <a:endParaRPr lang="sv-SE" sz="1800" dirty="0">
              <a:latin typeface="Cooper Black" panose="0208090404030B020404" pitchFamily="18" charset="0"/>
            </a:endParaRPr>
          </a:p>
        </p:txBody>
      </p:sp>
      <p:sp>
        <p:nvSpPr>
          <p:cNvPr id="23" name="Ellips 22">
            <a:extLst>
              <a:ext uri="{FF2B5EF4-FFF2-40B4-BE49-F238E27FC236}">
                <a16:creationId xmlns:a16="http://schemas.microsoft.com/office/drawing/2014/main" id="{FCB0199C-31C3-4C56-B5CF-F3D817648269}"/>
              </a:ext>
            </a:extLst>
          </p:cNvPr>
          <p:cNvSpPr/>
          <p:nvPr/>
        </p:nvSpPr>
        <p:spPr bwMode="auto">
          <a:xfrm rot="703886">
            <a:off x="4649294" y="974162"/>
            <a:ext cx="1936955" cy="523220"/>
          </a:xfrm>
          <a:prstGeom prst="ellipse">
            <a:avLst/>
          </a:prstGeom>
          <a:solidFill>
            <a:srgbClr val="00B05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sv-SE" sz="1400" b="1" dirty="0">
                <a:solidFill>
                  <a:schemeClr val="bg1"/>
                </a:solidFill>
                <a:latin typeface="Leelawadee" panose="020B0502040204020203" pitchFamily="34" charset="-34"/>
                <a:cs typeface="Leelawadee" panose="020B0502040204020203" pitchFamily="34" charset="-34"/>
              </a:rPr>
              <a:t>Bidrag</a:t>
            </a:r>
            <a:endPar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endParaRPr>
          </a:p>
        </p:txBody>
      </p:sp>
      <p:sp>
        <p:nvSpPr>
          <p:cNvPr id="25" name="Ellips 24">
            <a:extLst>
              <a:ext uri="{FF2B5EF4-FFF2-40B4-BE49-F238E27FC236}">
                <a16:creationId xmlns:a16="http://schemas.microsoft.com/office/drawing/2014/main" id="{65FE6628-D77D-48C4-81F5-CB93087DDFC3}"/>
              </a:ext>
            </a:extLst>
          </p:cNvPr>
          <p:cNvSpPr/>
          <p:nvPr/>
        </p:nvSpPr>
        <p:spPr bwMode="auto">
          <a:xfrm rot="703886">
            <a:off x="2051471" y="4356414"/>
            <a:ext cx="1936955" cy="523220"/>
          </a:xfrm>
          <a:prstGeom prst="ellipse">
            <a:avLst/>
          </a:prstGeom>
          <a:solidFill>
            <a:srgbClr val="00B05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sv-SE" sz="1400" b="1" dirty="0">
                <a:solidFill>
                  <a:schemeClr val="bg1"/>
                </a:solidFill>
                <a:latin typeface="Leelawadee" panose="020B0502040204020203" pitchFamily="34" charset="-34"/>
                <a:cs typeface="Leelawadee" panose="020B0502040204020203" pitchFamily="34" charset="-34"/>
              </a:rPr>
              <a:t>Bidrag</a:t>
            </a:r>
            <a:endPar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endParaRPr>
          </a:p>
        </p:txBody>
      </p:sp>
      <p:pic>
        <p:nvPicPr>
          <p:cNvPr id="26" name="Bildobjekt 25">
            <a:extLst>
              <a:ext uri="{FF2B5EF4-FFF2-40B4-BE49-F238E27FC236}">
                <a16:creationId xmlns:a16="http://schemas.microsoft.com/office/drawing/2014/main" id="{E82E259A-2BE5-42B9-BB82-B6A7D9C38AAA}"/>
              </a:ext>
            </a:extLst>
          </p:cNvPr>
          <p:cNvPicPr>
            <a:picLocks noChangeAspect="1"/>
          </p:cNvPicPr>
          <p:nvPr/>
        </p:nvPicPr>
        <p:blipFill>
          <a:blip r:embed="rId8"/>
          <a:stretch>
            <a:fillRect/>
          </a:stretch>
        </p:blipFill>
        <p:spPr>
          <a:xfrm>
            <a:off x="1928310" y="4984976"/>
            <a:ext cx="2180083" cy="523220"/>
          </a:xfrm>
          <a:prstGeom prst="rect">
            <a:avLst/>
          </a:prstGeom>
        </p:spPr>
      </p:pic>
      <p:pic>
        <p:nvPicPr>
          <p:cNvPr id="27" name="Bildobjekt 26" descr="En bild som visar ritning&#10;&#10;Automatiskt genererad beskrivning">
            <a:extLst>
              <a:ext uri="{FF2B5EF4-FFF2-40B4-BE49-F238E27FC236}">
                <a16:creationId xmlns:a16="http://schemas.microsoft.com/office/drawing/2014/main" id="{3D04259A-07E3-4BCD-A4E2-A10D74D4D7E9}"/>
              </a:ext>
            </a:extLst>
          </p:cNvPr>
          <p:cNvPicPr>
            <a:picLocks noChangeAspect="1"/>
          </p:cNvPicPr>
          <p:nvPr/>
        </p:nvPicPr>
        <p:blipFill>
          <a:blip r:embed="rId9"/>
          <a:stretch>
            <a:fillRect/>
          </a:stretch>
        </p:blipFill>
        <p:spPr>
          <a:xfrm>
            <a:off x="6428396" y="6291392"/>
            <a:ext cx="1905000" cy="790575"/>
          </a:xfrm>
          <a:prstGeom prst="rect">
            <a:avLst/>
          </a:prstGeom>
        </p:spPr>
      </p:pic>
      <p:sp>
        <p:nvSpPr>
          <p:cNvPr id="28" name="Ellips 27">
            <a:extLst>
              <a:ext uri="{FF2B5EF4-FFF2-40B4-BE49-F238E27FC236}">
                <a16:creationId xmlns:a16="http://schemas.microsoft.com/office/drawing/2014/main" id="{B61D04CA-99B3-4D11-8C86-F4869AA11FF8}"/>
              </a:ext>
            </a:extLst>
          </p:cNvPr>
          <p:cNvSpPr/>
          <p:nvPr/>
        </p:nvSpPr>
        <p:spPr bwMode="auto">
          <a:xfrm rot="703886">
            <a:off x="5072761" y="5287289"/>
            <a:ext cx="1936955" cy="523220"/>
          </a:xfrm>
          <a:prstGeom prst="ellipse">
            <a:avLst/>
          </a:prstGeom>
          <a:solidFill>
            <a:srgbClr val="00B05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sv-SE" sz="1400" b="1" dirty="0">
                <a:solidFill>
                  <a:schemeClr val="bg1"/>
                </a:solidFill>
                <a:latin typeface="Leelawadee" panose="020B0502040204020203" pitchFamily="34" charset="-34"/>
                <a:cs typeface="Leelawadee" panose="020B0502040204020203" pitchFamily="34" charset="-34"/>
              </a:rPr>
              <a:t>Bidrag</a:t>
            </a:r>
            <a:endParaRPr kumimoji="0" lang="sv-SE" sz="14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endParaRPr>
          </a:p>
        </p:txBody>
      </p:sp>
      <p:sp>
        <p:nvSpPr>
          <p:cNvPr id="29" name="textruta 28">
            <a:extLst>
              <a:ext uri="{FF2B5EF4-FFF2-40B4-BE49-F238E27FC236}">
                <a16:creationId xmlns:a16="http://schemas.microsoft.com/office/drawing/2014/main" id="{EE09D283-1AFE-4668-8EEF-05C99A2DD470}"/>
              </a:ext>
            </a:extLst>
          </p:cNvPr>
          <p:cNvSpPr txBox="1"/>
          <p:nvPr/>
        </p:nvSpPr>
        <p:spPr>
          <a:xfrm>
            <a:off x="654456" y="279108"/>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Tree>
    <p:extLst>
      <p:ext uri="{BB962C8B-B14F-4D97-AF65-F5344CB8AC3E}">
        <p14:creationId xmlns:p14="http://schemas.microsoft.com/office/powerpoint/2010/main" val="231465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34953" y="671162"/>
            <a:ext cx="7049072"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”God ekologisk status”</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5" name="textruta 4">
            <a:extLst>
              <a:ext uri="{FF2B5EF4-FFF2-40B4-BE49-F238E27FC236}">
                <a16:creationId xmlns:a16="http://schemas.microsoft.com/office/drawing/2014/main" id="{CD67445B-683C-463D-A1DB-1977BC86142C}"/>
              </a:ext>
            </a:extLst>
          </p:cNvPr>
          <p:cNvSpPr txBox="1"/>
          <p:nvPr/>
        </p:nvSpPr>
        <p:spPr>
          <a:xfrm>
            <a:off x="334953" y="245812"/>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Den svenska vattenförvaltningen</a:t>
            </a:r>
          </a:p>
        </p:txBody>
      </p:sp>
      <p:sp>
        <p:nvSpPr>
          <p:cNvPr id="12" name="Ellips 11">
            <a:extLst>
              <a:ext uri="{FF2B5EF4-FFF2-40B4-BE49-F238E27FC236}">
                <a16:creationId xmlns:a16="http://schemas.microsoft.com/office/drawing/2014/main" id="{8351E4BB-D9A1-425A-BDE6-7523C9959267}"/>
              </a:ext>
            </a:extLst>
          </p:cNvPr>
          <p:cNvSpPr/>
          <p:nvPr/>
        </p:nvSpPr>
        <p:spPr bwMode="auto">
          <a:xfrm>
            <a:off x="6426008" y="2905076"/>
            <a:ext cx="1782917" cy="1283296"/>
          </a:xfrm>
          <a:prstGeom prst="ellipse">
            <a:avLst/>
          </a:prstGeom>
          <a:solidFill>
            <a:schemeClr val="accent2"/>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MKN</a:t>
            </a:r>
          </a:p>
          <a:p>
            <a:pPr marL="0" marR="0" indent="0" algn="ctr" defTabSz="914400" rtl="0" eaLnBrk="1" fontAlgn="base" latinLnBrk="0" hangingPunct="1">
              <a:lnSpc>
                <a:spcPct val="100000"/>
              </a:lnSpc>
              <a:spcBef>
                <a:spcPct val="0"/>
              </a:spcBef>
              <a:spcAft>
                <a:spcPct val="0"/>
              </a:spcAft>
              <a:buClrTx/>
              <a:buSzTx/>
              <a:buFontTx/>
              <a:buNone/>
              <a:tabLst/>
            </a:pPr>
            <a:r>
              <a:rPr lang="sv-SE" sz="2000" b="1" dirty="0">
                <a:solidFill>
                  <a:schemeClr val="bg1"/>
                </a:solidFill>
                <a:latin typeface="Leelawadee" panose="020B0502040204020203" pitchFamily="34" charset="-34"/>
                <a:cs typeface="Leelawadee" panose="020B0502040204020203" pitchFamily="34" charset="-34"/>
              </a:rPr>
              <a:t>Krav</a:t>
            </a:r>
            <a:endParaRPr kumimoji="0" lang="sv-SE" sz="20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endParaRPr>
          </a:p>
        </p:txBody>
      </p:sp>
      <p:sp>
        <p:nvSpPr>
          <p:cNvPr id="13" name="Ellips 12">
            <a:extLst>
              <a:ext uri="{FF2B5EF4-FFF2-40B4-BE49-F238E27FC236}">
                <a16:creationId xmlns:a16="http://schemas.microsoft.com/office/drawing/2014/main" id="{AF7C7D66-8CCD-4B5A-8216-9742053A9B51}"/>
              </a:ext>
            </a:extLst>
          </p:cNvPr>
          <p:cNvSpPr/>
          <p:nvPr/>
        </p:nvSpPr>
        <p:spPr bwMode="auto">
          <a:xfrm>
            <a:off x="3746712" y="2864653"/>
            <a:ext cx="1782917" cy="1283296"/>
          </a:xfrm>
          <a:prstGeom prst="ellipse">
            <a:avLst/>
          </a:prstGeom>
          <a:solidFill>
            <a:srgbClr val="00B05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Åtgärd i</a:t>
            </a:r>
          </a:p>
          <a:p>
            <a:pPr marL="0" marR="0" indent="0" algn="ctr" defTabSz="914400" rtl="0" eaLnBrk="1" fontAlgn="base" latinLnBrk="0" hangingPunct="1">
              <a:lnSpc>
                <a:spcPct val="100000"/>
              </a:lnSpc>
              <a:spcBef>
                <a:spcPct val="0"/>
              </a:spcBef>
              <a:spcAft>
                <a:spcPct val="0"/>
              </a:spcAft>
              <a:buClrTx/>
              <a:buSzTx/>
              <a:buFontTx/>
              <a:buNone/>
              <a:tabLst/>
            </a:pPr>
            <a:r>
              <a:rPr lang="sv-SE" sz="2000" b="1" dirty="0">
                <a:solidFill>
                  <a:schemeClr val="bg1"/>
                </a:solidFill>
                <a:latin typeface="Leelawadee" panose="020B0502040204020203" pitchFamily="34" charset="-34"/>
                <a:cs typeface="Leelawadee" panose="020B0502040204020203" pitchFamily="34" charset="-34"/>
              </a:rPr>
              <a:t>program</a:t>
            </a:r>
            <a:endParaRPr kumimoji="0" lang="sv-SE" sz="20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endParaRPr>
          </a:p>
        </p:txBody>
      </p:sp>
      <p:sp>
        <p:nvSpPr>
          <p:cNvPr id="14" name="Ellips 13">
            <a:extLst>
              <a:ext uri="{FF2B5EF4-FFF2-40B4-BE49-F238E27FC236}">
                <a16:creationId xmlns:a16="http://schemas.microsoft.com/office/drawing/2014/main" id="{3BB81FF8-2041-4BEB-A38E-2307D9AB5F31}"/>
              </a:ext>
            </a:extLst>
          </p:cNvPr>
          <p:cNvSpPr/>
          <p:nvPr/>
        </p:nvSpPr>
        <p:spPr bwMode="auto">
          <a:xfrm>
            <a:off x="874053" y="2867751"/>
            <a:ext cx="1940392" cy="1283296"/>
          </a:xfrm>
          <a:prstGeom prst="ellipse">
            <a:avLst/>
          </a:prstGeom>
          <a:solidFill>
            <a:srgbClr val="B92D19"/>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a:ln>
                  <a:noFill/>
                </a:ln>
                <a:solidFill>
                  <a:schemeClr val="bg1"/>
                </a:solidFill>
                <a:effectLst/>
                <a:latin typeface="Leelawadee" panose="020B0502040204020203" pitchFamily="34" charset="-34"/>
                <a:cs typeface="Leelawadee" panose="020B0502040204020203" pitchFamily="34" charset="-34"/>
                <a:sym typeface="Gill Sans" charset="0"/>
              </a:rPr>
              <a:t>Status-klassning</a:t>
            </a:r>
          </a:p>
        </p:txBody>
      </p:sp>
      <p:sp>
        <p:nvSpPr>
          <p:cNvPr id="15" name="Pil: höger 14">
            <a:extLst>
              <a:ext uri="{FF2B5EF4-FFF2-40B4-BE49-F238E27FC236}">
                <a16:creationId xmlns:a16="http://schemas.microsoft.com/office/drawing/2014/main" id="{FB741A51-E06E-4368-BE36-69E6F0F8F8F6}"/>
              </a:ext>
            </a:extLst>
          </p:cNvPr>
          <p:cNvSpPr/>
          <p:nvPr/>
        </p:nvSpPr>
        <p:spPr bwMode="auto">
          <a:xfrm>
            <a:off x="2944563" y="3428191"/>
            <a:ext cx="566049" cy="366268"/>
          </a:xfrm>
          <a:prstGeom prst="rightArrow">
            <a:avLst/>
          </a:prstGeom>
          <a:solidFill>
            <a:schemeClr val="tx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sv-SE" sz="3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6" name="Pil: höger 15">
            <a:extLst>
              <a:ext uri="{FF2B5EF4-FFF2-40B4-BE49-F238E27FC236}">
                <a16:creationId xmlns:a16="http://schemas.microsoft.com/office/drawing/2014/main" id="{225EB96E-DAF6-4A8B-9F94-12198EA92842}"/>
              </a:ext>
            </a:extLst>
          </p:cNvPr>
          <p:cNvSpPr/>
          <p:nvPr/>
        </p:nvSpPr>
        <p:spPr bwMode="auto">
          <a:xfrm>
            <a:off x="5702517" y="3417718"/>
            <a:ext cx="566049" cy="366268"/>
          </a:xfrm>
          <a:prstGeom prst="rightArrow">
            <a:avLst/>
          </a:prstGeom>
          <a:solidFill>
            <a:schemeClr val="tx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sv-SE" sz="3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Tree>
    <p:extLst>
      <p:ext uri="{BB962C8B-B14F-4D97-AF65-F5344CB8AC3E}">
        <p14:creationId xmlns:p14="http://schemas.microsoft.com/office/powerpoint/2010/main" val="833979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3" name="Rektangel 2">
            <a:extLst>
              <a:ext uri="{FF2B5EF4-FFF2-40B4-BE49-F238E27FC236}">
                <a16:creationId xmlns:a16="http://schemas.microsoft.com/office/drawing/2014/main" id="{1567A586-195A-48E0-B8D5-79C273268881}"/>
              </a:ext>
            </a:extLst>
          </p:cNvPr>
          <p:cNvSpPr/>
          <p:nvPr/>
        </p:nvSpPr>
        <p:spPr>
          <a:xfrm>
            <a:off x="426086" y="1910074"/>
            <a:ext cx="6144505" cy="4801314"/>
          </a:xfrm>
          <a:prstGeom prst="rect">
            <a:avLst/>
          </a:prstGeom>
        </p:spPr>
        <p:txBody>
          <a:bodyPr wrap="square">
            <a:spAutoFit/>
          </a:bodyPr>
          <a:lstStyle/>
          <a:p>
            <a:pPr algn="l"/>
            <a:r>
              <a:rPr lang="sv-SE" sz="1800" dirty="0"/>
              <a:t>(Ramöverenskommelse mellan Socialdemokraterna, Moderaterna, Miljöpartiet de gröna, Centerpartiet och  Kristdemokraterna)</a:t>
            </a:r>
          </a:p>
          <a:p>
            <a:pPr algn="l"/>
            <a:endParaRPr lang="sv-SE" sz="1800" dirty="0"/>
          </a:p>
          <a:p>
            <a:pPr algn="l"/>
            <a:endParaRPr lang="sv-SE" sz="1800" dirty="0"/>
          </a:p>
          <a:p>
            <a:pPr algn="l"/>
            <a:r>
              <a:rPr lang="sv-SE" sz="1800" b="1" dirty="0"/>
              <a:t>Bl.a. </a:t>
            </a:r>
            <a:br>
              <a:rPr lang="sv-SE" sz="1800" dirty="0"/>
            </a:br>
            <a:r>
              <a:rPr lang="sv-SE" sz="1800" dirty="0"/>
              <a:t>”Sverige ska ha ett robust elsystem med en hög leveranssäkerhet, en låg miljöpåverkan och el till konkurrenskraftiga priser.” </a:t>
            </a:r>
          </a:p>
          <a:p>
            <a:pPr algn="l"/>
            <a:endParaRPr lang="sv-SE" sz="1800" dirty="0"/>
          </a:p>
          <a:p>
            <a:pPr algn="l"/>
            <a:r>
              <a:rPr lang="sv-SE" sz="1800" b="1" dirty="0"/>
              <a:t>D.v.s.</a:t>
            </a:r>
          </a:p>
          <a:p>
            <a:pPr algn="l"/>
            <a:r>
              <a:rPr lang="sv-SE" sz="1800" dirty="0"/>
              <a:t>Den storskaliga vattenkraften är jätteviktig för det löpande kraftbehovet</a:t>
            </a:r>
          </a:p>
          <a:p>
            <a:pPr algn="l"/>
            <a:endParaRPr lang="sv-SE" sz="1800" dirty="0"/>
          </a:p>
          <a:p>
            <a:pPr algn="l"/>
            <a:r>
              <a:rPr lang="sv-SE" sz="1800" b="1" dirty="0"/>
              <a:t>Vilket innebär att</a:t>
            </a:r>
          </a:p>
          <a:p>
            <a:pPr algn="l"/>
            <a:r>
              <a:rPr lang="sv-SE" sz="1800" dirty="0"/>
              <a:t>de 200 största kraftverken får lågt ställda krav på miljöåtgärder</a:t>
            </a:r>
          </a:p>
          <a:p>
            <a:pPr algn="l"/>
            <a:endParaRPr lang="sv-SE" sz="1800" dirty="0"/>
          </a:p>
        </p:txBody>
      </p:sp>
      <p:sp>
        <p:nvSpPr>
          <p:cNvPr id="8" name="textruta 7">
            <a:extLst>
              <a:ext uri="{FF2B5EF4-FFF2-40B4-BE49-F238E27FC236}">
                <a16:creationId xmlns:a16="http://schemas.microsoft.com/office/drawing/2014/main" id="{B1CAF017-41C1-4BED-9CC3-54AD54482461}"/>
              </a:ext>
            </a:extLst>
          </p:cNvPr>
          <p:cNvSpPr txBox="1"/>
          <p:nvPr/>
        </p:nvSpPr>
        <p:spPr>
          <a:xfrm>
            <a:off x="334952" y="663534"/>
            <a:ext cx="9590098"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Energiöverenskommelsen 2016</a:t>
            </a:r>
          </a:p>
        </p:txBody>
      </p:sp>
      <p:sp>
        <p:nvSpPr>
          <p:cNvPr id="9" name="textruta 8">
            <a:extLst>
              <a:ext uri="{FF2B5EF4-FFF2-40B4-BE49-F238E27FC236}">
                <a16:creationId xmlns:a16="http://schemas.microsoft.com/office/drawing/2014/main" id="{C8D4E3A2-5F71-48A9-925A-59E61DAD0211}"/>
              </a:ext>
            </a:extLst>
          </p:cNvPr>
          <p:cNvSpPr txBox="1"/>
          <p:nvPr/>
        </p:nvSpPr>
        <p:spPr>
          <a:xfrm>
            <a:off x="355973" y="371932"/>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Politik</a:t>
            </a:r>
          </a:p>
        </p:txBody>
      </p:sp>
    </p:spTree>
    <p:extLst>
      <p:ext uri="{BB962C8B-B14F-4D97-AF65-F5344CB8AC3E}">
        <p14:creationId xmlns:p14="http://schemas.microsoft.com/office/powerpoint/2010/main" val="177367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334952" y="663534"/>
            <a:ext cx="9590098" cy="1070806"/>
          </a:xfrm>
          <a:prstGeom prst="rect">
            <a:avLst/>
          </a:prstGeom>
          <a:noFill/>
        </p:spPr>
        <p:txBody>
          <a:bodyPr wrap="square" rtlCol="0">
            <a:spAutoFit/>
          </a:bodyPr>
          <a:lstStyle/>
          <a:p>
            <a:pPr algn="l">
              <a:lnSpc>
                <a:spcPct val="150000"/>
              </a:lnSpc>
            </a:pPr>
            <a:r>
              <a:rPr lang="sv-SE" sz="4800" b="1" dirty="0">
                <a:latin typeface="Leelawadee" panose="020B0502040204020203" pitchFamily="34" charset="-34"/>
                <a:cs typeface="Leelawadee" panose="020B0502040204020203" pitchFamily="34" charset="-34"/>
              </a:rPr>
              <a:t>Energiöverenskommelsen 2016</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3" name="Rektangel 2">
            <a:extLst>
              <a:ext uri="{FF2B5EF4-FFF2-40B4-BE49-F238E27FC236}">
                <a16:creationId xmlns:a16="http://schemas.microsoft.com/office/drawing/2014/main" id="{1567A586-195A-48E0-B8D5-79C273268881}"/>
              </a:ext>
            </a:extLst>
          </p:cNvPr>
          <p:cNvSpPr/>
          <p:nvPr/>
        </p:nvSpPr>
        <p:spPr>
          <a:xfrm>
            <a:off x="423443" y="1944175"/>
            <a:ext cx="7904478" cy="3970318"/>
          </a:xfrm>
          <a:prstGeom prst="rect">
            <a:avLst/>
          </a:prstGeom>
        </p:spPr>
        <p:txBody>
          <a:bodyPr wrap="square">
            <a:spAutoFit/>
          </a:bodyPr>
          <a:lstStyle/>
          <a:p>
            <a:pPr algn="l"/>
            <a:r>
              <a:rPr lang="sv-SE" sz="1800" b="1" dirty="0"/>
              <a:t>Konsekvenser</a:t>
            </a:r>
          </a:p>
          <a:p>
            <a:pPr algn="l"/>
            <a:endParaRPr lang="sv-SE" sz="1800" dirty="0"/>
          </a:p>
          <a:p>
            <a:pPr algn="l"/>
            <a:r>
              <a:rPr lang="sv-SE" sz="1800" dirty="0"/>
              <a:t>Fokus för ”miljöåtgärder” hamnar på tusentals medelstora eller små kraftverk, i vattenlandskap som ofta innehåller de högsta kulturella och sociala värdena</a:t>
            </a:r>
          </a:p>
          <a:p>
            <a:pPr algn="l"/>
            <a:endParaRPr lang="sv-SE" sz="1800" dirty="0"/>
          </a:p>
          <a:p>
            <a:pPr algn="l"/>
            <a:r>
              <a:rPr lang="sv-SE" sz="1800" dirty="0"/>
              <a:t>Vattenkraftbranschen skapar ”Vattenkraftens miljöfond” för de miljöåtgärder som behövs i kraftverksamheterna. </a:t>
            </a:r>
            <a:r>
              <a:rPr lang="sv-SE" sz="1800" b="1" dirty="0"/>
              <a:t>10 miljarder</a:t>
            </a:r>
          </a:p>
          <a:p>
            <a:pPr algn="l"/>
            <a:endParaRPr lang="sv-SE" sz="1800" dirty="0"/>
          </a:p>
          <a:p>
            <a:pPr algn="l"/>
            <a:r>
              <a:rPr lang="sv-SE" sz="1800" dirty="0"/>
              <a:t>Strategiskt kopplas detta ihop med regeringens nationella plan för omprövning av vattenkraften i Sverige (NAP) 2019</a:t>
            </a:r>
          </a:p>
          <a:p>
            <a:pPr algn="l"/>
            <a:endParaRPr lang="sv-SE" sz="1800" dirty="0"/>
          </a:p>
          <a:p>
            <a:pPr algn="l"/>
            <a:endParaRPr lang="sv-SE" sz="1800" dirty="0"/>
          </a:p>
          <a:p>
            <a:pPr algn="l"/>
            <a:r>
              <a:rPr lang="sv-SE" sz="1800" b="1" dirty="0"/>
              <a:t>Lika med</a:t>
            </a:r>
          </a:p>
          <a:p>
            <a:pPr algn="l"/>
            <a:r>
              <a:rPr lang="sv-SE" sz="1800" dirty="0"/>
              <a:t>Balans mellan behovet av vattenkraft och intresset av vattendragens ekologi</a:t>
            </a:r>
          </a:p>
        </p:txBody>
      </p:sp>
      <p:sp>
        <p:nvSpPr>
          <p:cNvPr id="7" name="textruta 6">
            <a:extLst>
              <a:ext uri="{FF2B5EF4-FFF2-40B4-BE49-F238E27FC236}">
                <a16:creationId xmlns:a16="http://schemas.microsoft.com/office/drawing/2014/main" id="{5BBEE8D0-C6BC-44FE-B040-BEC0DAF4E479}"/>
              </a:ext>
            </a:extLst>
          </p:cNvPr>
          <p:cNvSpPr txBox="1"/>
          <p:nvPr/>
        </p:nvSpPr>
        <p:spPr>
          <a:xfrm>
            <a:off x="355973" y="371932"/>
            <a:ext cx="7255551" cy="584775"/>
          </a:xfrm>
          <a:prstGeom prst="rect">
            <a:avLst/>
          </a:prstGeom>
          <a:noFill/>
        </p:spPr>
        <p:txBody>
          <a:bodyPr wrap="square" rtlCol="0">
            <a:spAutoFit/>
          </a:bodyPr>
          <a:lstStyle/>
          <a:p>
            <a:pPr algn="l"/>
            <a:r>
              <a:rPr lang="sv-SE" b="1" dirty="0">
                <a:solidFill>
                  <a:schemeClr val="accent2">
                    <a:lumMod val="75000"/>
                  </a:schemeClr>
                </a:solidFill>
                <a:latin typeface="Leelawadee" panose="020B0502040204020203" pitchFamily="34" charset="-34"/>
                <a:cs typeface="Leelawadee" panose="020B0502040204020203" pitchFamily="34" charset="-34"/>
              </a:rPr>
              <a:t>Politik</a:t>
            </a:r>
          </a:p>
        </p:txBody>
      </p:sp>
    </p:spTree>
    <p:extLst>
      <p:ext uri="{BB962C8B-B14F-4D97-AF65-F5344CB8AC3E}">
        <p14:creationId xmlns:p14="http://schemas.microsoft.com/office/powerpoint/2010/main" val="83433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el och punkter">
  <a:themeElements>
    <a:clrScheme name="Galleri">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itel och punk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el och punk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8603284BDDDE3478D3C54A3FCA4694F" ma:contentTypeVersion="10" ma:contentTypeDescription="Skapa ett nytt dokument." ma:contentTypeScope="" ma:versionID="c8639b86a1141a0fc2922f7fee7b542b">
  <xsd:schema xmlns:xsd="http://www.w3.org/2001/XMLSchema" xmlns:xs="http://www.w3.org/2001/XMLSchema" xmlns:p="http://schemas.microsoft.com/office/2006/metadata/properties" xmlns:ns2="e8c08386-bc5e-4c1c-aeb8-d77b439f5cbc" xmlns:ns3="6e462db1-1bfb-47f1-a444-7d3c4cdbc911" targetNamespace="http://schemas.microsoft.com/office/2006/metadata/properties" ma:root="true" ma:fieldsID="86d8b640842faa3685e874a41f009335" ns2:_="" ns3:_="">
    <xsd:import namespace="e8c08386-bc5e-4c1c-aeb8-d77b439f5cbc"/>
    <xsd:import namespace="6e462db1-1bfb-47f1-a444-7d3c4cdbc9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08386-bc5e-4c1c-aeb8-d77b439f5c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462db1-1bfb-47f1-a444-7d3c4cdbc911"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6C215C-FB36-479F-8F12-A59F2F113965}">
  <ds:schemaRefs>
    <ds:schemaRef ds:uri="http://schemas.microsoft.com/sharepoint/v3/contenttype/forms"/>
  </ds:schemaRefs>
</ds:datastoreItem>
</file>

<file path=customXml/itemProps2.xml><?xml version="1.0" encoding="utf-8"?>
<ds:datastoreItem xmlns:ds="http://schemas.openxmlformats.org/officeDocument/2006/customXml" ds:itemID="{3B62F6B6-4F46-4A1E-8EB3-5A9DE40FE07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4084E84-50B4-41D7-B83A-E3141CA75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c08386-bc5e-4c1c-aeb8-d77b439f5cbc"/>
    <ds:schemaRef ds:uri="6e462db1-1bfb-47f1-a444-7d3c4cdbc9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17863</TotalTime>
  <Words>1780</Words>
  <Application>Microsoft Office PowerPoint</Application>
  <PresentationFormat>Anpassad</PresentationFormat>
  <Paragraphs>305</Paragraphs>
  <Slides>34</Slides>
  <Notes>34</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34</vt:i4>
      </vt:variant>
    </vt:vector>
  </HeadingPairs>
  <TitlesOfParts>
    <vt:vector size="41" baseType="lpstr">
      <vt:lpstr>Avenir Light</vt:lpstr>
      <vt:lpstr>Calibri</vt:lpstr>
      <vt:lpstr>Cooper Black</vt:lpstr>
      <vt:lpstr>FrankRuehl</vt:lpstr>
      <vt:lpstr>Gill Sans</vt:lpstr>
      <vt:lpstr>Leelawadee</vt:lpstr>
      <vt:lpstr>Titel och punkter</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Olov Norin</dc:creator>
  <cp:lastModifiedBy>Olov Norin</cp:lastModifiedBy>
  <cp:revision>19</cp:revision>
  <cp:lastPrinted>2017-08-23T07:27:02Z</cp:lastPrinted>
  <dcterms:created xsi:type="dcterms:W3CDTF">2010-11-25T07:55:25Z</dcterms:created>
  <dcterms:modified xsi:type="dcterms:W3CDTF">2019-10-21T10:54:00Z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0x01010028603284BDDDE3478D3C54A3FCA4694F</vt:lpwstr>
  </property>
  <property fmtid="{D5CDD505-2E9C-101B-9397-08002B2CF9AE}" pid="3" name="Order">
    <vt:r8>2347400</vt:r8>
  </property>
</Properties>
</file>